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62" r:id="rId5"/>
    <p:sldMasterId id="2147483668" r:id="rId6"/>
  </p:sldMasterIdLst>
  <p:notesMasterIdLst>
    <p:notesMasterId r:id="rId40"/>
  </p:notesMasterIdLst>
  <p:handoutMasterIdLst>
    <p:handoutMasterId r:id="rId41"/>
  </p:handoutMasterIdLst>
  <p:sldIdLst>
    <p:sldId id="256" r:id="rId7"/>
    <p:sldId id="399" r:id="rId8"/>
    <p:sldId id="388" r:id="rId9"/>
    <p:sldId id="397" r:id="rId10"/>
    <p:sldId id="383" r:id="rId11"/>
    <p:sldId id="393" r:id="rId12"/>
    <p:sldId id="398" r:id="rId13"/>
    <p:sldId id="394" r:id="rId14"/>
    <p:sldId id="403" r:id="rId15"/>
    <p:sldId id="404" r:id="rId16"/>
    <p:sldId id="395" r:id="rId17"/>
    <p:sldId id="396" r:id="rId18"/>
    <p:sldId id="293" r:id="rId19"/>
    <p:sldId id="400" r:id="rId20"/>
    <p:sldId id="386" r:id="rId21"/>
    <p:sldId id="406" r:id="rId22"/>
    <p:sldId id="407" r:id="rId23"/>
    <p:sldId id="380" r:id="rId24"/>
    <p:sldId id="408" r:id="rId25"/>
    <p:sldId id="405" r:id="rId26"/>
    <p:sldId id="354" r:id="rId27"/>
    <p:sldId id="355" r:id="rId28"/>
    <p:sldId id="278" r:id="rId29"/>
    <p:sldId id="402" r:id="rId30"/>
    <p:sldId id="392" r:id="rId31"/>
    <p:sldId id="289" r:id="rId32"/>
    <p:sldId id="390" r:id="rId33"/>
    <p:sldId id="360" r:id="rId34"/>
    <p:sldId id="356" r:id="rId35"/>
    <p:sldId id="371" r:id="rId36"/>
    <p:sldId id="379" r:id="rId37"/>
    <p:sldId id="282" r:id="rId38"/>
    <p:sldId id="374" r:id="rId3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CCCC"/>
    <a:srgbClr val="FFCCFF"/>
    <a:srgbClr val="0038A8"/>
    <a:srgbClr val="003863"/>
    <a:srgbClr val="1A2769"/>
    <a:srgbClr val="003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465E6-7044-4539-A38A-1092F6AE91E7}" v="499" dt="2025-05-21T16:08:37.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706" y="3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Galle" userId="170695210e6c2eeb" providerId="LiveId" clId="{2D5465E6-7044-4539-A38A-1092F6AE91E7}"/>
    <pc:docChg chg="custSel addSld modSld">
      <pc:chgData name="Jeff Galle" userId="170695210e6c2eeb" providerId="LiveId" clId="{2D5465E6-7044-4539-A38A-1092F6AE91E7}" dt="2025-05-22T16:46:08.339" v="3" actId="27636"/>
      <pc:docMkLst>
        <pc:docMk/>
      </pc:docMkLst>
      <pc:sldChg chg="add">
        <pc:chgData name="Jeff Galle" userId="170695210e6c2eeb" providerId="LiveId" clId="{2D5465E6-7044-4539-A38A-1092F6AE91E7}" dt="2025-05-22T16:45:37.266" v="0" actId="2890"/>
        <pc:sldMkLst>
          <pc:docMk/>
          <pc:sldMk cId="1429649281" sldId="407"/>
        </pc:sldMkLst>
      </pc:sldChg>
      <pc:sldChg chg="modSp new mod">
        <pc:chgData name="Jeff Galle" userId="170695210e6c2eeb" providerId="LiveId" clId="{2D5465E6-7044-4539-A38A-1092F6AE91E7}" dt="2025-05-22T16:46:08.339" v="3" actId="27636"/>
        <pc:sldMkLst>
          <pc:docMk/>
          <pc:sldMk cId="3790208226" sldId="408"/>
        </pc:sldMkLst>
        <pc:spChg chg="mod">
          <ac:chgData name="Jeff Galle" userId="170695210e6c2eeb" providerId="LiveId" clId="{2D5465E6-7044-4539-A38A-1092F6AE91E7}" dt="2025-05-22T16:46:08.339" v="3" actId="27636"/>
          <ac:spMkLst>
            <pc:docMk/>
            <pc:sldMk cId="3790208226" sldId="408"/>
            <ac:spMk id="2" creationId="{3B0EC52E-7DA5-8667-F2CC-ED851B5F4D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C031FF-F944-43CA-B6B0-47BA3D83A63E}" type="datetimeFigureOut">
              <a:rPr lang="en-US" smtClean="0"/>
              <a:t>5/22/2025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789766E-1FE7-455B-8CE0-4CC85E93B6EE}" type="slidenum">
              <a:rPr lang="en-US" smtClean="0"/>
              <a:t>‹#›</a:t>
            </a:fld>
            <a:endParaRPr lang="en-US"/>
          </a:p>
        </p:txBody>
      </p:sp>
    </p:spTree>
    <p:extLst>
      <p:ext uri="{BB962C8B-B14F-4D97-AF65-F5344CB8AC3E}">
        <p14:creationId xmlns:p14="http://schemas.microsoft.com/office/powerpoint/2010/main" val="172339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5A9019-9DDF-4A15-9A5D-F2AEAE6297AC}" type="datetimeFigureOut">
              <a:rPr lang="en-US" smtClean="0"/>
              <a:t>5/22/2025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AAE911E-10C7-44EC-B8E9-14CD4B256C2D}" type="slidenum">
              <a:rPr lang="en-US" smtClean="0"/>
              <a:t>‹#›</a:t>
            </a:fld>
            <a:endParaRPr lang="en-US"/>
          </a:p>
        </p:txBody>
      </p:sp>
    </p:spTree>
    <p:extLst>
      <p:ext uri="{BB962C8B-B14F-4D97-AF65-F5344CB8AC3E}">
        <p14:creationId xmlns:p14="http://schemas.microsoft.com/office/powerpoint/2010/main" val="8176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Welcome everyone! Thank you so much for coming.   Today I am delighted to have a number of Meauxmentum Scholars to share their experiences this year, and the topics they will explore should support your addressing the topics as you finalize the Reflection. So thanks to them; introductions to be made soon. </a:t>
            </a:r>
          </a:p>
          <a:p>
            <a:r>
              <a:rPr lang="en-US"/>
              <a:t>	We are 12 days from the submission deadline so a huge thanks to all MS.  At the end of the workshop, I will provide the submission link, and invite you to send me drafts and questions up to and including our submission deadline.  Today’s workshop, is intended to speak to all three tasks—drafting, revising, and editing the reflection.  Because we’ve discussed drafting twice, we’ll begin today with revising tips and strategies. </a:t>
            </a:r>
          </a:p>
        </p:txBody>
      </p:sp>
      <p:sp>
        <p:nvSpPr>
          <p:cNvPr id="4" name="Slide Number Placeholder 3"/>
          <p:cNvSpPr>
            <a:spLocks noGrp="1"/>
          </p:cNvSpPr>
          <p:nvPr>
            <p:ph type="sldNum" sz="quarter" idx="5"/>
          </p:nvPr>
        </p:nvSpPr>
        <p:spPr/>
        <p:txBody>
          <a:bodyPr/>
          <a:lstStyle/>
          <a:p>
            <a:fld id="{7AAE911E-10C7-44EC-B8E9-14CD4B256C2D}" type="slidenum">
              <a:rPr lang="en-US" smtClean="0"/>
              <a:t>1</a:t>
            </a:fld>
            <a:endParaRPr lang="en-US"/>
          </a:p>
        </p:txBody>
      </p:sp>
    </p:spTree>
    <p:extLst>
      <p:ext uri="{BB962C8B-B14F-4D97-AF65-F5344CB8AC3E}">
        <p14:creationId xmlns:p14="http://schemas.microsoft.com/office/powerpoint/2010/main" val="12094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F513-D5B1-FBE4-478F-03111504D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CF24F-78F1-83CC-0DC1-6F34FCE42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C6419-BE13-F8FA-846F-0C1AD8108F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Goldsberry’s Reflection, Georgia College</a:t>
            </a:r>
          </a:p>
        </p:txBody>
      </p:sp>
      <p:sp>
        <p:nvSpPr>
          <p:cNvPr id="4" name="Slide Number Placeholder 3">
            <a:extLst>
              <a:ext uri="{FF2B5EF4-FFF2-40B4-BE49-F238E27FC236}">
                <a16:creationId xmlns:a16="http://schemas.microsoft.com/office/drawing/2014/main" id="{88C6868F-828D-9097-CDF1-6D9924CCBC74}"/>
              </a:ext>
            </a:extLst>
          </p:cNvPr>
          <p:cNvSpPr>
            <a:spLocks noGrp="1"/>
          </p:cNvSpPr>
          <p:nvPr>
            <p:ph type="sldNum" sz="quarter" idx="5"/>
          </p:nvPr>
        </p:nvSpPr>
        <p:spPr/>
        <p:txBody>
          <a:bodyPr/>
          <a:lstStyle/>
          <a:p>
            <a:fld id="{7AAE911E-10C7-44EC-B8E9-14CD4B256C2D}" type="slidenum">
              <a:rPr lang="en-US" smtClean="0"/>
              <a:t>10</a:t>
            </a:fld>
            <a:endParaRPr lang="en-US"/>
          </a:p>
        </p:txBody>
      </p:sp>
    </p:spTree>
    <p:extLst>
      <p:ext uri="{BB962C8B-B14F-4D97-AF65-F5344CB8AC3E}">
        <p14:creationId xmlns:p14="http://schemas.microsoft.com/office/powerpoint/2010/main" val="2897363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D489-8ACF-8B66-5690-DE62448DE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0A39F-94C9-9FDB-689D-B9E4EB176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A4586-B5AE-CAB8-EAA6-5134CF8F4221}"/>
              </a:ext>
            </a:extLst>
          </p:cNvPr>
          <p:cNvSpPr>
            <a:spLocks noGrp="1"/>
          </p:cNvSpPr>
          <p:nvPr>
            <p:ph type="body" idx="1"/>
          </p:nvPr>
        </p:nvSpPr>
        <p:spPr/>
        <p:txBody>
          <a:bodyPr/>
          <a:lstStyle/>
          <a:p>
            <a:r>
              <a:rPr lang="en-US"/>
              <a:t>	With our work with the 8 Key Elements of HIPS well done,  our MS could easily add references HIPS well done by including the 8 Key Elements </a:t>
            </a:r>
          </a:p>
        </p:txBody>
      </p:sp>
      <p:sp>
        <p:nvSpPr>
          <p:cNvPr id="4" name="Slide Number Placeholder 3">
            <a:extLst>
              <a:ext uri="{FF2B5EF4-FFF2-40B4-BE49-F238E27FC236}">
                <a16:creationId xmlns:a16="http://schemas.microsoft.com/office/drawing/2014/main" id="{F8C11993-4591-6820-31B9-282631E242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8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B269-599B-588C-BBC2-061925E48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AFA11-6344-B764-260C-DAA412654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F6380-2F4F-40E5-6D76-43B61A507625}"/>
              </a:ext>
            </a:extLst>
          </p:cNvPr>
          <p:cNvSpPr>
            <a:spLocks noGrp="1"/>
          </p:cNvSpPr>
          <p:nvPr>
            <p:ph type="body" idx="1"/>
          </p:nvPr>
        </p:nvSpPr>
        <p:spPr/>
        <p:txBody>
          <a:bodyPr/>
          <a:lstStyle/>
          <a:p>
            <a:r>
              <a:rPr lang="en-US"/>
              <a:t>	For any Lead, Close, Anecdote, or Persuasive Statement on one of our fall webinars, revisit sources included by our scholar presenters or those free resources from the January and February check-ins provide many wonderful places to search for quotes and anecdotes.</a:t>
            </a:r>
          </a:p>
          <a:p>
            <a:r>
              <a:rPr lang="en-US"/>
              <a:t>NOTE: See the Appendix slides of this slide deck contain references and links to these materials. </a:t>
            </a:r>
          </a:p>
        </p:txBody>
      </p:sp>
      <p:sp>
        <p:nvSpPr>
          <p:cNvPr id="4" name="Slide Number Placeholder 3">
            <a:extLst>
              <a:ext uri="{FF2B5EF4-FFF2-40B4-BE49-F238E27FC236}">
                <a16:creationId xmlns:a16="http://schemas.microsoft.com/office/drawing/2014/main" id="{A7A965CB-5482-6539-29DF-6E2A19EA3F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94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	While we have focused on the elements of Revision of Lead, Close, </a:t>
            </a:r>
            <a:r>
              <a:rPr lang="en-US" err="1"/>
              <a:t>etc</a:t>
            </a:r>
            <a:r>
              <a:rPr lang="en-US"/>
              <a:t>, you can also revise by drawing attention to the creativity you used to make your course change with the pedagogical strategy.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	So now with some distance from your original decision of course change, you can explain it more aptly or describe it to your audience,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	You can also consider what you can do to improve the members’ reflections as well.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 </a:t>
            </a:r>
            <a:endParaRPr kumimoji="0" lang="en-US" sz="2400" b="0" i="0" u="none" strike="noStrike" kern="1200" cap="none" spc="0" normalizeH="0" baseline="0" noProof="0">
              <a:ln>
                <a:noFill/>
              </a:ln>
              <a:solidFill>
                <a:prstClr val="black"/>
              </a:solidFill>
              <a:effectLst/>
              <a:uLnTx/>
              <a:uFillTx/>
              <a:latin typeface="Century Gothic"/>
              <a:ea typeface="+mn-ea"/>
            </a:endParaRPr>
          </a:p>
          <a:p>
            <a:endParaRPr lang="en-US"/>
          </a:p>
        </p:txBody>
      </p:sp>
      <p:sp>
        <p:nvSpPr>
          <p:cNvPr id="4" name="Slide Number Placeholder 3"/>
          <p:cNvSpPr>
            <a:spLocks noGrp="1"/>
          </p:cNvSpPr>
          <p:nvPr>
            <p:ph type="sldNum" sz="quarter" idx="5"/>
          </p:nvPr>
        </p:nvSpPr>
        <p:spPr/>
        <p:txBody>
          <a:bodyPr/>
          <a:lstStyle/>
          <a:p>
            <a:fld id="{7AAE911E-10C7-44EC-B8E9-14CD4B256C2D}" type="slidenum">
              <a:rPr lang="en-US" smtClean="0"/>
              <a:t>13</a:t>
            </a:fld>
            <a:endParaRPr lang="en-US"/>
          </a:p>
        </p:txBody>
      </p:sp>
    </p:spTree>
    <p:extLst>
      <p:ext uri="{BB962C8B-B14F-4D97-AF65-F5344CB8AC3E}">
        <p14:creationId xmlns:p14="http://schemas.microsoft.com/office/powerpoint/2010/main" val="246230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85B38-D185-DB3C-F90D-55411F78E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820F4-1D7E-1C97-01CD-1B0AA7CE3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C9EAC-E004-2FDD-E35A-3A25A9AC268C}"/>
              </a:ext>
            </a:extLst>
          </p:cNvPr>
          <p:cNvSpPr>
            <a:spLocks noGrp="1"/>
          </p:cNvSpPr>
          <p:nvPr>
            <p:ph type="body" idx="1"/>
          </p:nvPr>
        </p:nvSpPr>
        <p:spPr/>
        <p:txBody>
          <a:bodyPr/>
          <a:lstStyle/>
          <a:p>
            <a:r>
              <a:rPr lang="en-US"/>
              <a:t> </a:t>
            </a:r>
            <a:r>
              <a:rPr lang="en-US" sz="1400"/>
              <a:t>Which of these checklist items (or others) can be improved to develop your final draft?  In two-three minutes we’ll report back.  </a:t>
            </a:r>
          </a:p>
          <a:p>
            <a:endParaRPr lang="en-US"/>
          </a:p>
        </p:txBody>
      </p:sp>
      <p:sp>
        <p:nvSpPr>
          <p:cNvPr id="4" name="Slide Number Placeholder 3">
            <a:extLst>
              <a:ext uri="{FF2B5EF4-FFF2-40B4-BE49-F238E27FC236}">
                <a16:creationId xmlns:a16="http://schemas.microsoft.com/office/drawing/2014/main" id="{DE853C46-2CA3-3861-2DBC-E58BCCC091BF}"/>
              </a:ext>
            </a:extLst>
          </p:cNvPr>
          <p:cNvSpPr>
            <a:spLocks noGrp="1"/>
          </p:cNvSpPr>
          <p:nvPr>
            <p:ph type="sldNum" sz="quarter" idx="5"/>
          </p:nvPr>
        </p:nvSpPr>
        <p:spPr/>
        <p:txBody>
          <a:bodyPr/>
          <a:lstStyle/>
          <a:p>
            <a:fld id="{7AAE911E-10C7-44EC-B8E9-14CD4B256C2D}" type="slidenum">
              <a:rPr lang="en-US" smtClean="0"/>
              <a:t>14</a:t>
            </a:fld>
            <a:endParaRPr lang="en-US"/>
          </a:p>
        </p:txBody>
      </p:sp>
    </p:spTree>
    <p:extLst>
      <p:ext uri="{BB962C8B-B14F-4D97-AF65-F5344CB8AC3E}">
        <p14:creationId xmlns:p14="http://schemas.microsoft.com/office/powerpoint/2010/main" val="1268132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DA9E4-E33D-F7F5-A464-89C979D8A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60B34-848B-F68D-4600-084E4C500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B664F-7386-2D41-3F27-076FC58C1B0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Maybe STOP sharing so their cameras can take up the screen!</a:t>
            </a:r>
          </a:p>
        </p:txBody>
      </p:sp>
      <p:sp>
        <p:nvSpPr>
          <p:cNvPr id="4" name="Slide Number Placeholder 3">
            <a:extLst>
              <a:ext uri="{FF2B5EF4-FFF2-40B4-BE49-F238E27FC236}">
                <a16:creationId xmlns:a16="http://schemas.microsoft.com/office/drawing/2014/main" id="{F023FEE1-35A0-2CA4-A00F-8E9E22C09568}"/>
              </a:ext>
            </a:extLst>
          </p:cNvPr>
          <p:cNvSpPr>
            <a:spLocks noGrp="1"/>
          </p:cNvSpPr>
          <p:nvPr>
            <p:ph type="sldNum" sz="quarter" idx="5"/>
          </p:nvPr>
        </p:nvSpPr>
        <p:spPr/>
        <p:txBody>
          <a:bodyPr/>
          <a:lstStyle/>
          <a:p>
            <a:fld id="{7AAE911E-10C7-44EC-B8E9-14CD4B256C2D}" type="slidenum">
              <a:rPr lang="en-US" smtClean="0"/>
              <a:t>15</a:t>
            </a:fld>
            <a:endParaRPr lang="en-US"/>
          </a:p>
        </p:txBody>
      </p:sp>
    </p:spTree>
    <p:extLst>
      <p:ext uri="{BB962C8B-B14F-4D97-AF65-F5344CB8AC3E}">
        <p14:creationId xmlns:p14="http://schemas.microsoft.com/office/powerpoint/2010/main" val="2394886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B8C34-22DA-453A-6BCE-D53BB1BDB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E17A8-6B46-CF77-7977-D3BC0691E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E6F64-6C3E-986E-7E16-6DBE48A938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all presentations, return to SCREEN share and move to Part III.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 we have questions for the MS presenters?  What similarities do you find with your own FLC and pedagogical topic?</a:t>
            </a:r>
          </a:p>
        </p:txBody>
      </p:sp>
      <p:sp>
        <p:nvSpPr>
          <p:cNvPr id="4" name="Slide Number Placeholder 3">
            <a:extLst>
              <a:ext uri="{FF2B5EF4-FFF2-40B4-BE49-F238E27FC236}">
                <a16:creationId xmlns:a16="http://schemas.microsoft.com/office/drawing/2014/main" id="{BEBB2447-D4B9-C8AA-0CF3-3CE5111FA872}"/>
              </a:ext>
            </a:extLst>
          </p:cNvPr>
          <p:cNvSpPr>
            <a:spLocks noGrp="1"/>
          </p:cNvSpPr>
          <p:nvPr>
            <p:ph type="sldNum" sz="quarter" idx="5"/>
          </p:nvPr>
        </p:nvSpPr>
        <p:spPr/>
        <p:txBody>
          <a:bodyPr/>
          <a:lstStyle/>
          <a:p>
            <a:fld id="{7AAE911E-10C7-44EC-B8E9-14CD4B256C2D}" type="slidenum">
              <a:rPr lang="en-US" smtClean="0"/>
              <a:t>16</a:t>
            </a:fld>
            <a:endParaRPr lang="en-US"/>
          </a:p>
        </p:txBody>
      </p:sp>
    </p:spTree>
    <p:extLst>
      <p:ext uri="{BB962C8B-B14F-4D97-AF65-F5344CB8AC3E}">
        <p14:creationId xmlns:p14="http://schemas.microsoft.com/office/powerpoint/2010/main" val="208643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46A3E-CA60-5F22-7809-8F2705FAAC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39D6D-402E-9338-DCB1-8B78F7E04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7A5C4-E22D-2E92-51D5-0F12CFB5E2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all presentations, return to SCREEN share and move to Part III.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 we have questions for the MS presenters?  What similarities do you find with your own FLC and pedagogical topic?</a:t>
            </a:r>
          </a:p>
        </p:txBody>
      </p:sp>
      <p:sp>
        <p:nvSpPr>
          <p:cNvPr id="4" name="Slide Number Placeholder 3">
            <a:extLst>
              <a:ext uri="{FF2B5EF4-FFF2-40B4-BE49-F238E27FC236}">
                <a16:creationId xmlns:a16="http://schemas.microsoft.com/office/drawing/2014/main" id="{C7B4A413-9BAB-FCE6-A054-D1DC7E49B573}"/>
              </a:ext>
            </a:extLst>
          </p:cNvPr>
          <p:cNvSpPr>
            <a:spLocks noGrp="1"/>
          </p:cNvSpPr>
          <p:nvPr>
            <p:ph type="sldNum" sz="quarter" idx="5"/>
          </p:nvPr>
        </p:nvSpPr>
        <p:spPr/>
        <p:txBody>
          <a:bodyPr/>
          <a:lstStyle/>
          <a:p>
            <a:fld id="{7AAE911E-10C7-44EC-B8E9-14CD4B256C2D}" type="slidenum">
              <a:rPr lang="en-US" smtClean="0"/>
              <a:t>17</a:t>
            </a:fld>
            <a:endParaRPr lang="en-US"/>
          </a:p>
        </p:txBody>
      </p:sp>
    </p:spTree>
    <p:extLst>
      <p:ext uri="{BB962C8B-B14F-4D97-AF65-F5344CB8AC3E}">
        <p14:creationId xmlns:p14="http://schemas.microsoft.com/office/powerpoint/2010/main" val="335962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21DBD-05BF-11C6-DCC5-659A713671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E9BAD-BF63-69A3-A6CA-A192FF955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2C7696-4C43-F527-5B84-1A9F0D7274CB}"/>
              </a:ext>
            </a:extLst>
          </p:cNvPr>
          <p:cNvSpPr>
            <a:spLocks noGrp="1"/>
          </p:cNvSpPr>
          <p:nvPr>
            <p:ph type="body" idx="1"/>
          </p:nvPr>
        </p:nvSpPr>
        <p:spPr/>
        <p:txBody>
          <a:bodyPr/>
          <a:lstStyle/>
          <a:p>
            <a:r>
              <a:rPr lang="en-US"/>
              <a:t> The content, presentations, slide decks of this MS year!</a:t>
            </a:r>
          </a:p>
        </p:txBody>
      </p:sp>
      <p:sp>
        <p:nvSpPr>
          <p:cNvPr id="4" name="Slide Number Placeholder 3">
            <a:extLst>
              <a:ext uri="{FF2B5EF4-FFF2-40B4-BE49-F238E27FC236}">
                <a16:creationId xmlns:a16="http://schemas.microsoft.com/office/drawing/2014/main" id="{616D2A84-BAB8-AB91-9EDF-AA49D6596E71}"/>
              </a:ext>
            </a:extLst>
          </p:cNvPr>
          <p:cNvSpPr>
            <a:spLocks noGrp="1"/>
          </p:cNvSpPr>
          <p:nvPr>
            <p:ph type="sldNum" sz="quarter" idx="5"/>
          </p:nvPr>
        </p:nvSpPr>
        <p:spPr/>
        <p:txBody>
          <a:bodyPr/>
          <a:lstStyle/>
          <a:p>
            <a:fld id="{7AAE911E-10C7-44EC-B8E9-14CD4B256C2D}" type="slidenum">
              <a:rPr lang="en-US" smtClean="0"/>
              <a:t>18</a:t>
            </a:fld>
            <a:endParaRPr lang="en-US"/>
          </a:p>
        </p:txBody>
      </p:sp>
    </p:spTree>
    <p:extLst>
      <p:ext uri="{BB962C8B-B14F-4D97-AF65-F5344CB8AC3E}">
        <p14:creationId xmlns:p14="http://schemas.microsoft.com/office/powerpoint/2010/main" val="336848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This slide and the two next ones contain the links and sites for free resources on each of our topics/contexts.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0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5BA3-2143-6F06-FE80-895058182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49C59-6369-7C96-5F66-AA79D21E1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66A4E-6DE5-A216-8B49-34D4B200D2A2}"/>
              </a:ext>
            </a:extLst>
          </p:cNvPr>
          <p:cNvSpPr>
            <a:spLocks noGrp="1"/>
          </p:cNvSpPr>
          <p:nvPr>
            <p:ph type="body" idx="1"/>
          </p:nvPr>
        </p:nvSpPr>
        <p:spPr/>
        <p:txBody>
          <a:bodyPr/>
          <a:lstStyle/>
          <a:p>
            <a:r>
              <a:rPr lang="en-US"/>
              <a:t>	Today we’ll work in somewhat reverse order (from revising/editing, to speakers recounting their work, and then to writing the draft, b/c we’re assuming most will be working with a draft in hand already, but if not, we’ve got you covered.  </a:t>
            </a:r>
          </a:p>
          <a:p>
            <a:r>
              <a:rPr lang="en-US"/>
              <a:t>	So wherever you are at the moment, please engage with us in our last workshop of the year. </a:t>
            </a:r>
          </a:p>
          <a:p>
            <a:r>
              <a:rPr lang="en-US"/>
              <a:t>	Now, to begin </a:t>
            </a:r>
            <a:r>
              <a:rPr lang="en-US" u="sng"/>
              <a:t>please open your current draft Reflection </a:t>
            </a:r>
            <a:r>
              <a:rPr lang="en-US"/>
              <a:t>and go with me through several quick points. </a:t>
            </a:r>
          </a:p>
        </p:txBody>
      </p:sp>
      <p:sp>
        <p:nvSpPr>
          <p:cNvPr id="4" name="Slide Number Placeholder 3">
            <a:extLst>
              <a:ext uri="{FF2B5EF4-FFF2-40B4-BE49-F238E27FC236}">
                <a16:creationId xmlns:a16="http://schemas.microsoft.com/office/drawing/2014/main" id="{6C018DC3-CEA9-EE84-6AA8-62AD4E09B02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E911E-10C7-44EC-B8E9-14CD4B256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04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more than a dozen examples, faculty can read and analyze the choices that other faculty have made to make their assignment more clear.  </a:t>
            </a:r>
          </a:p>
          <a:p>
            <a:endParaRPr lang="en-US"/>
          </a:p>
          <a:p>
            <a:r>
              <a:rPr lang="en-US"/>
              <a:t>Applying the </a:t>
            </a:r>
            <a:r>
              <a:rPr lang="en-US" err="1"/>
              <a:t>TiLT</a:t>
            </a:r>
            <a:r>
              <a:rPr lang="en-US"/>
              <a:t> framework—Purpose, Tasks, Criteria for evaluation—to other materials like syllabi, or perhaps group projects, or other faculty work too—can improve clarity of much of what students encounter. </a:t>
            </a:r>
          </a:p>
          <a:p>
            <a:r>
              <a:rPr lang="en-US"/>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E911E-10C7-44EC-B8E9-14CD4B256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5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6C7E-22F4-8239-1D01-9A8E42078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4FB45-8497-40D8-38A6-9F131F88C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20641-4CD0-3881-4219-2E4903CD7E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If one of the HIPS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is your topic much is available for revision of your Reflection. .  Much of the information is available online at places like the AACU pages, or institutional pages such as those at Ohio State, or even at other systems like Tennessee Bd of Regents which has been supporting work with HIPS for a number of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For your reflection, you can compare your FLC work to what others have done by using one or more of these sites. </a:t>
            </a:r>
            <a:endParaRPr lang="en-US"/>
          </a:p>
          <a:p>
            <a:endParaRPr lang="en-US"/>
          </a:p>
        </p:txBody>
      </p:sp>
      <p:sp>
        <p:nvSpPr>
          <p:cNvPr id="4" name="Slide Number Placeholder 3">
            <a:extLst>
              <a:ext uri="{FF2B5EF4-FFF2-40B4-BE49-F238E27FC236}">
                <a16:creationId xmlns:a16="http://schemas.microsoft.com/office/drawing/2014/main" id="{C47531BF-789A-669E-04C8-052770A75B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6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I think of the </a:t>
            </a:r>
            <a:r>
              <a:rPr kumimoji="0" lang="en-US" sz="1200" b="0" i="0" u="sng" strike="noStrike" kern="1200" cap="none" spc="0" normalizeH="0" baseline="0" noProof="0">
                <a:ln>
                  <a:noFill/>
                </a:ln>
                <a:solidFill>
                  <a:prstClr val="black"/>
                </a:solidFill>
                <a:effectLst/>
                <a:uLnTx/>
                <a:uFillTx/>
                <a:latin typeface="Calibri" panose="020F0502020204030204"/>
                <a:ea typeface="+mn-ea"/>
                <a:cs typeface="+mn-cs"/>
              </a:rPr>
              <a:t>first draft as an act of faith</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In </a:t>
            </a: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A Writer Teaches Writing</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a:t>
            </a:r>
            <a:r>
              <a:rPr kumimoji="0" lang="en-US" sz="1200" b="0" i="0" u="none" strike="noStrike" kern="1200" cap="none" spc="0" normalizeH="0" baseline="30000" noProof="0">
                <a:ln>
                  <a:noFill/>
                </a:ln>
                <a:solidFill>
                  <a:prstClr val="black"/>
                </a:solidFill>
                <a:effectLst/>
                <a:uLnTx/>
                <a:uFillTx/>
                <a:latin typeface="Calibri" panose="020F0502020204030204"/>
                <a:ea typeface="+mn-ea"/>
                <a:cs typeface="+mn-cs"/>
              </a:rPr>
              <a:t>nd</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ed)  Donald Murray declares ‘All writing is an act of faith’ (41).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The purpose of the first draft is ‘to discover’ he points out, calling this stage the ‘Discovery draft’ while some call it the Zero Draft.   If this list looks familiar it’s that you have worked on this during the spring check-ins and the pre-Summit workshop.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a:p>
        </p:txBody>
      </p:sp>
      <p:sp>
        <p:nvSpPr>
          <p:cNvPr id="4" name="Slide Number Placeholder 3"/>
          <p:cNvSpPr>
            <a:spLocks noGrp="1"/>
          </p:cNvSpPr>
          <p:nvPr>
            <p:ph type="sldNum" sz="quarter" idx="5"/>
          </p:nvPr>
        </p:nvSpPr>
        <p:spPr/>
        <p:txBody>
          <a:bodyPr/>
          <a:lstStyle/>
          <a:p>
            <a:fld id="{7AAE911E-10C7-44EC-B8E9-14CD4B256C2D}" type="slidenum">
              <a:rPr lang="en-US" smtClean="0"/>
              <a:t>23</a:t>
            </a:fld>
            <a:endParaRPr lang="en-US"/>
          </a:p>
        </p:txBody>
      </p:sp>
    </p:spTree>
    <p:extLst>
      <p:ext uri="{BB962C8B-B14F-4D97-AF65-F5344CB8AC3E}">
        <p14:creationId xmlns:p14="http://schemas.microsoft.com/office/powerpoint/2010/main" val="194552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5492A-DB39-ECC3-67DD-EAE5C185A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17EA9-850C-09B7-21AD-2430A7B32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112C2-AF3E-403F-BA07-5429912D4D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 </a:t>
            </a:r>
            <a:r>
              <a:rPr kumimoji="0" lang="en-US" sz="1200" b="0" i="1" u="none" strike="noStrike" kern="1200" cap="none" spc="0" normalizeH="0" baseline="0" noProof="0">
                <a:ln>
                  <a:noFill/>
                </a:ln>
                <a:solidFill>
                  <a:prstClr val="black"/>
                </a:solidFill>
                <a:effectLst/>
                <a:uLnTx/>
                <a:uFillTx/>
                <a:latin typeface="Calibri" panose="020F0502020204030204"/>
                <a:ea typeface="+mn-ea"/>
                <a:cs typeface="+mn-cs"/>
              </a:rPr>
              <a:t>A Writer Teaches Writing</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a:t>
            </a:r>
            <a:r>
              <a:rPr kumimoji="0" lang="en-US" sz="1200" b="0" i="0" u="none" strike="noStrike" kern="1200" cap="none" spc="0" normalizeH="0" baseline="30000" noProof="0">
                <a:ln>
                  <a:noFill/>
                </a:ln>
                <a:solidFill>
                  <a:prstClr val="black"/>
                </a:solidFill>
                <a:effectLst/>
                <a:uLnTx/>
                <a:uFillTx/>
                <a:latin typeface="Calibri" panose="020F0502020204030204"/>
                <a:ea typeface="+mn-ea"/>
                <a:cs typeface="+mn-cs"/>
              </a:rPr>
              <a:t>nd</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ed)  Donald Murray declares ‘All writing is an act of faith’ (41).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The purpose of the first draft is ‘to discover’ he points out, calling this stage the ‘Discovery draft’ while some call it the Zero Draft.   If this list looks familiar it’s that you have worked on this during the spring check-ins and the pre-Summit workshop.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endParaRPr lang="en-US"/>
          </a:p>
        </p:txBody>
      </p:sp>
      <p:sp>
        <p:nvSpPr>
          <p:cNvPr id="4" name="Slide Number Placeholder 3">
            <a:extLst>
              <a:ext uri="{FF2B5EF4-FFF2-40B4-BE49-F238E27FC236}">
                <a16:creationId xmlns:a16="http://schemas.microsoft.com/office/drawing/2014/main" id="{8A5AF582-9464-53A1-6205-289893284DA3}"/>
              </a:ext>
            </a:extLst>
          </p:cNvPr>
          <p:cNvSpPr>
            <a:spLocks noGrp="1"/>
          </p:cNvSpPr>
          <p:nvPr>
            <p:ph type="sldNum" sz="quarter" idx="5"/>
          </p:nvPr>
        </p:nvSpPr>
        <p:spPr/>
        <p:txBody>
          <a:bodyPr/>
          <a:lstStyle/>
          <a:p>
            <a:fld id="{7AAE911E-10C7-44EC-B8E9-14CD4B256C2D}" type="slidenum">
              <a:rPr lang="en-US" smtClean="0"/>
              <a:t>24</a:t>
            </a:fld>
            <a:endParaRPr lang="en-US"/>
          </a:p>
        </p:txBody>
      </p:sp>
    </p:spTree>
    <p:extLst>
      <p:ext uri="{BB962C8B-B14F-4D97-AF65-F5344CB8AC3E}">
        <p14:creationId xmlns:p14="http://schemas.microsoft.com/office/powerpoint/2010/main" val="1815674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8EEDB-5A73-70C2-D4FB-4ADB0BDE4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FCAF7-224D-0DDB-7742-ECE0C8A2A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3A9C7-497F-18ED-51E7-F3440E1204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Including reflections of members is required.  At multiple meetings over the year, the question about members reflections has come up.  So I place the answer here again as a placeholder.   Toolkit, p. 1.  </a:t>
            </a:r>
            <a:endParaRPr lang="en-US"/>
          </a:p>
        </p:txBody>
      </p:sp>
      <p:sp>
        <p:nvSpPr>
          <p:cNvPr id="4" name="Slide Number Placeholder 3">
            <a:extLst>
              <a:ext uri="{FF2B5EF4-FFF2-40B4-BE49-F238E27FC236}">
                <a16:creationId xmlns:a16="http://schemas.microsoft.com/office/drawing/2014/main" id="{E5DF3AE4-92B1-BFDD-CE37-B7207A4CF217}"/>
              </a:ext>
            </a:extLst>
          </p:cNvPr>
          <p:cNvSpPr>
            <a:spLocks noGrp="1"/>
          </p:cNvSpPr>
          <p:nvPr>
            <p:ph type="sldNum" sz="quarter" idx="5"/>
          </p:nvPr>
        </p:nvSpPr>
        <p:spPr/>
        <p:txBody>
          <a:bodyPr/>
          <a:lstStyle/>
          <a:p>
            <a:fld id="{7AAE911E-10C7-44EC-B8E9-14CD4B256C2D}" type="slidenum">
              <a:rPr lang="en-US" smtClean="0"/>
              <a:t>25</a:t>
            </a:fld>
            <a:endParaRPr lang="en-US"/>
          </a:p>
        </p:txBody>
      </p:sp>
    </p:spTree>
    <p:extLst>
      <p:ext uri="{BB962C8B-B14F-4D97-AF65-F5344CB8AC3E}">
        <p14:creationId xmlns:p14="http://schemas.microsoft.com/office/powerpoint/2010/main" val="358024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Sarah Selby’s reflection is on the Regents site as a good example of editing member reflections.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What many do is place member reflections after their own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What are some other alternatives?  Baumgardner has sent out a survey and she will put together a narrative for by using the responses to the survey, for example.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AE911E-10C7-44EC-B8E9-14CD4B256C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274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0587C-841A-87EE-97F9-4DDC46DCA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2811C-7EE5-7528-01B1-35DA3B52D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7EE92-3FF6-C258-870F-D4C2D756716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We write with information, data, facts—your responsibilities, how your FLC formed, your special circumstances or decisions, the course change(s), impact on student learning, and impact on your teaching both of the pedagogy and the FLC experience.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So if you are writing the draft, there is time to produce a great reflection and time to edit and revise.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What you’ve experienced is in your mind.  Draw it out, make it your story.</a:t>
            </a:r>
          </a:p>
        </p:txBody>
      </p:sp>
      <p:sp>
        <p:nvSpPr>
          <p:cNvPr id="4" name="Slide Number Placeholder 3">
            <a:extLst>
              <a:ext uri="{FF2B5EF4-FFF2-40B4-BE49-F238E27FC236}">
                <a16:creationId xmlns:a16="http://schemas.microsoft.com/office/drawing/2014/main" id="{3E529B94-4135-6DD8-6E2A-7D0C503D54D7}"/>
              </a:ext>
            </a:extLst>
          </p:cNvPr>
          <p:cNvSpPr>
            <a:spLocks noGrp="1"/>
          </p:cNvSpPr>
          <p:nvPr>
            <p:ph type="sldNum" sz="quarter" idx="5"/>
          </p:nvPr>
        </p:nvSpPr>
        <p:spPr/>
        <p:txBody>
          <a:bodyPr/>
          <a:lstStyle/>
          <a:p>
            <a:fld id="{7AAE911E-10C7-44EC-B8E9-14CD4B256C2D}" type="slidenum">
              <a:rPr lang="en-US" smtClean="0"/>
              <a:t>27</a:t>
            </a:fld>
            <a:endParaRPr lang="en-US"/>
          </a:p>
        </p:txBody>
      </p:sp>
    </p:spTree>
    <p:extLst>
      <p:ext uri="{BB962C8B-B14F-4D97-AF65-F5344CB8AC3E}">
        <p14:creationId xmlns:p14="http://schemas.microsoft.com/office/powerpoint/2010/main" val="2461866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85117-BC6C-1DD7-87BB-99A579BBC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8C965-95C0-C387-6275-3A95B50A5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FB096-5B2E-09B6-C8BD-53DFD9A7D4B9}"/>
              </a:ext>
            </a:extLst>
          </p:cNvPr>
          <p:cNvSpPr>
            <a:spLocks noGrp="1"/>
          </p:cNvSpPr>
          <p:nvPr>
            <p:ph type="body" idx="1"/>
          </p:nvPr>
        </p:nvSpPr>
        <p:spPr/>
        <p:txBody>
          <a:bodyPr/>
          <a:lstStyle/>
          <a:p>
            <a:r>
              <a:rPr lang="en-US"/>
              <a:t>The Toolkit bullets focus on the course change from the original material(s), how it affected students, changes you will make in future, and generally how the FLC impacted you?</a:t>
            </a:r>
          </a:p>
        </p:txBody>
      </p:sp>
      <p:sp>
        <p:nvSpPr>
          <p:cNvPr id="4" name="Slide Number Placeholder 3">
            <a:extLst>
              <a:ext uri="{FF2B5EF4-FFF2-40B4-BE49-F238E27FC236}">
                <a16:creationId xmlns:a16="http://schemas.microsoft.com/office/drawing/2014/main" id="{BE19D347-EF47-DDAF-82EF-7C2649484FFC}"/>
              </a:ext>
            </a:extLst>
          </p:cNvPr>
          <p:cNvSpPr>
            <a:spLocks noGrp="1"/>
          </p:cNvSpPr>
          <p:nvPr>
            <p:ph type="sldNum" sz="quarter" idx="5"/>
          </p:nvPr>
        </p:nvSpPr>
        <p:spPr/>
        <p:txBody>
          <a:bodyPr/>
          <a:lstStyle/>
          <a:p>
            <a:fld id="{7AAE911E-10C7-44EC-B8E9-14CD4B256C2D}" type="slidenum">
              <a:rPr lang="en-US" smtClean="0"/>
              <a:t>28</a:t>
            </a:fld>
            <a:endParaRPr lang="en-US"/>
          </a:p>
        </p:txBody>
      </p:sp>
    </p:spTree>
    <p:extLst>
      <p:ext uri="{BB962C8B-B14F-4D97-AF65-F5344CB8AC3E}">
        <p14:creationId xmlns:p14="http://schemas.microsoft.com/office/powerpoint/2010/main" val="2898476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D4A82-9D41-25E3-B852-2DBE88B93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EE628-A1A9-BCCD-138A-E6F4514E5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79F3BB-490B-8CEF-63AC-EC442CE983C1}"/>
              </a:ext>
            </a:extLst>
          </p:cNvPr>
          <p:cNvSpPr>
            <a:spLocks noGrp="1"/>
          </p:cNvSpPr>
          <p:nvPr>
            <p:ph type="body" idx="1"/>
          </p:nvPr>
        </p:nvSpPr>
        <p:spPr/>
        <p:txBody>
          <a:bodyPr/>
          <a:lstStyle/>
          <a:p>
            <a:r>
              <a:rPr lang="en-US"/>
              <a:t>For me, everything we have done hinges on specific </a:t>
            </a:r>
            <a:r>
              <a:rPr lang="en-US" b="1"/>
              <a:t>course changes</a:t>
            </a:r>
            <a:r>
              <a:rPr lang="en-US"/>
              <a:t>. The center of the FLC program is the course change (#3), from pedagogical strategies.   </a:t>
            </a:r>
          </a:p>
          <a:p>
            <a:endParaRPr lang="en-US"/>
          </a:p>
          <a:p>
            <a:r>
              <a:rPr lang="en-US"/>
              <a:t>These new Course Changes, taken from pp. 78-89 of Galle and </a:t>
            </a:r>
            <a:r>
              <a:rPr lang="en-US" err="1"/>
              <a:t>Domizi</a:t>
            </a:r>
            <a:r>
              <a:rPr lang="en-US"/>
              <a:t> Faculty Learning Communities (2021), which was one of two books emerging from the FLC project run by Georgia’s Board of Regents from 2018-2022.  So each of the changes emerged from one professor’s participation in a learning community at the mentioned university.  At edge of a very deep pool filled with new activities, assignments, even new curricular and modal possibilities.</a:t>
            </a:r>
          </a:p>
          <a:p>
            <a:r>
              <a:rPr lang="en-US"/>
              <a:t> </a:t>
            </a:r>
          </a:p>
        </p:txBody>
      </p:sp>
      <p:sp>
        <p:nvSpPr>
          <p:cNvPr id="4" name="Slide Number Placeholder 3">
            <a:extLst>
              <a:ext uri="{FF2B5EF4-FFF2-40B4-BE49-F238E27FC236}">
                <a16:creationId xmlns:a16="http://schemas.microsoft.com/office/drawing/2014/main" id="{15483DAB-BA6A-BB38-A998-7D44DE8458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68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CFAF6-BE1B-156C-8B40-D65F6386C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57A9E-8D38-78C6-7883-482BE07D4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72F3E0-A6F2-89CD-644A-8031FA9D27F8}"/>
              </a:ext>
            </a:extLst>
          </p:cNvPr>
          <p:cNvSpPr>
            <a:spLocks noGrp="1"/>
          </p:cNvSpPr>
          <p:nvPr>
            <p:ph type="body" idx="1"/>
          </p:nvPr>
        </p:nvSpPr>
        <p:spPr/>
        <p:txBody>
          <a:bodyPr/>
          <a:lstStyle/>
          <a:p>
            <a:r>
              <a:rPr lang="en-US"/>
              <a:t> NOTE how some of these Impact Statements could easily become a Close or Persuasive Statement.   </a:t>
            </a:r>
          </a:p>
        </p:txBody>
      </p:sp>
      <p:sp>
        <p:nvSpPr>
          <p:cNvPr id="4" name="Slide Number Placeholder 3">
            <a:extLst>
              <a:ext uri="{FF2B5EF4-FFF2-40B4-BE49-F238E27FC236}">
                <a16:creationId xmlns:a16="http://schemas.microsoft.com/office/drawing/2014/main" id="{2DC08EFC-F59E-B7CD-D461-60D4583E2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53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76D66-429A-CBB9-9301-BA0C0C06C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3ABF1-74EC-83B5-758A-17D50D563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FF5D0-E08D-E8B4-0AE5-8EE256D37E5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Revising.  What does that mean? Sentence grammar check? Running the document through a program, tool, or AI?  In the old school way, I would maintain that a great deal can be learned the second time through.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If all writing is a kind of faith, as Donald Murray attests, then revising is working to get at the meaning.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Revising means to improve </a:t>
            </a:r>
            <a:r>
              <a:rPr lang="en-US" u="sng"/>
              <a:t>what is actually ON the page AND for us today to improve how we get IN (the Lead) and out (the Close), how we interject little clear stories (anecdotes), and how we convince readers to believe us.</a:t>
            </a:r>
            <a:endParaRPr lang="en-US"/>
          </a:p>
        </p:txBody>
      </p:sp>
      <p:sp>
        <p:nvSpPr>
          <p:cNvPr id="4" name="Slide Number Placeholder 3">
            <a:extLst>
              <a:ext uri="{FF2B5EF4-FFF2-40B4-BE49-F238E27FC236}">
                <a16:creationId xmlns:a16="http://schemas.microsoft.com/office/drawing/2014/main" id="{01613628-01C5-FF1C-63C5-1EF6822D3DFA}"/>
              </a:ext>
            </a:extLst>
          </p:cNvPr>
          <p:cNvSpPr>
            <a:spLocks noGrp="1"/>
          </p:cNvSpPr>
          <p:nvPr>
            <p:ph type="sldNum" sz="quarter" idx="5"/>
          </p:nvPr>
        </p:nvSpPr>
        <p:spPr/>
        <p:txBody>
          <a:bodyPr/>
          <a:lstStyle/>
          <a:p>
            <a:fld id="{7AAE911E-10C7-44EC-B8E9-14CD4B256C2D}" type="slidenum">
              <a:rPr lang="en-US" smtClean="0"/>
              <a:t>3</a:t>
            </a:fld>
            <a:endParaRPr lang="en-US"/>
          </a:p>
        </p:txBody>
      </p:sp>
    </p:spTree>
    <p:extLst>
      <p:ext uri="{BB962C8B-B14F-4D97-AF65-F5344CB8AC3E}">
        <p14:creationId xmlns:p14="http://schemas.microsoft.com/office/powerpoint/2010/main" val="3516207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C067B-2F9E-590C-614A-FB767BDEB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E4813-19F7-40E4-E7FC-7780BEDC3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06D8D-975E-670B-C4C3-F614F8E33BD6}"/>
              </a:ext>
            </a:extLst>
          </p:cNvPr>
          <p:cNvSpPr>
            <a:spLocks noGrp="1"/>
          </p:cNvSpPr>
          <p:nvPr>
            <p:ph type="body" idx="1"/>
          </p:nvPr>
        </p:nvSpPr>
        <p:spPr/>
        <p:txBody>
          <a:bodyPr/>
          <a:lstStyle/>
          <a:p>
            <a:r>
              <a:rPr lang="en-US"/>
              <a:t>Where the essays are heading, first and then hopefully.  The first is a Regents publication done by Denise and me; the second is Rowman and Littlefield where I have published a few books.  R &amp;L joined Bloomsbury this past year. </a:t>
            </a:r>
          </a:p>
          <a:p>
            <a:endParaRPr lang="en-US"/>
          </a:p>
          <a:p>
            <a:r>
              <a:rPr lang="en-US"/>
              <a:t> </a:t>
            </a:r>
          </a:p>
        </p:txBody>
      </p:sp>
      <p:sp>
        <p:nvSpPr>
          <p:cNvPr id="4" name="Slide Number Placeholder 3">
            <a:extLst>
              <a:ext uri="{FF2B5EF4-FFF2-40B4-BE49-F238E27FC236}">
                <a16:creationId xmlns:a16="http://schemas.microsoft.com/office/drawing/2014/main" id="{D343F763-CEEF-D40B-D255-7166E6DB80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171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Before we close, I want to thank our MS speakers for putting together such fantastic presentations and comments. Thank you!	</a:t>
            </a:r>
          </a:p>
          <a:p>
            <a:r>
              <a:rPr lang="en-US"/>
              <a:t>12 days from now, your reflection is due.  Here is the link to the submission portal.  What questions do you have?</a:t>
            </a:r>
          </a:p>
          <a:p>
            <a:r>
              <a:rPr lang="en-US"/>
              <a:t>	Then the PHOTO of our group in the Regents building on August 12, 2024 </a:t>
            </a:r>
          </a:p>
        </p:txBody>
      </p:sp>
      <p:sp>
        <p:nvSpPr>
          <p:cNvPr id="4" name="Slide Number Placeholder 3"/>
          <p:cNvSpPr>
            <a:spLocks noGrp="1"/>
          </p:cNvSpPr>
          <p:nvPr>
            <p:ph type="sldNum" sz="quarter" idx="5"/>
          </p:nvPr>
        </p:nvSpPr>
        <p:spPr/>
        <p:txBody>
          <a:bodyPr/>
          <a:lstStyle/>
          <a:p>
            <a:fld id="{7AAE911E-10C7-44EC-B8E9-14CD4B256C2D}" type="slidenum">
              <a:rPr lang="en-US" smtClean="0"/>
              <a:t>32</a:t>
            </a:fld>
            <a:endParaRPr lang="en-US"/>
          </a:p>
        </p:txBody>
      </p:sp>
    </p:spTree>
    <p:extLst>
      <p:ext uri="{BB962C8B-B14F-4D97-AF65-F5344CB8AC3E}">
        <p14:creationId xmlns:p14="http://schemas.microsoft.com/office/powerpoint/2010/main" val="3708019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CECD6-73DE-2C3E-68C7-2B328B7CCF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E2CB0-C8FF-BF33-1A27-FEB781C32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43B88-F5BB-5AF5-3935-9F4076DA8EF8}"/>
              </a:ext>
            </a:extLst>
          </p:cNvPr>
          <p:cNvSpPr>
            <a:spLocks noGrp="1"/>
          </p:cNvSpPr>
          <p:nvPr>
            <p:ph type="body" idx="1"/>
          </p:nvPr>
        </p:nvSpPr>
        <p:spPr/>
        <p:txBody>
          <a:bodyPr/>
          <a:lstStyle/>
          <a:p>
            <a:r>
              <a:rPr lang="en-US"/>
              <a:t>August 12, Board of Regents building, Baton Rouge, like yesterday </a:t>
            </a:r>
          </a:p>
        </p:txBody>
      </p:sp>
      <p:sp>
        <p:nvSpPr>
          <p:cNvPr id="4" name="Slide Number Placeholder 3">
            <a:extLst>
              <a:ext uri="{FF2B5EF4-FFF2-40B4-BE49-F238E27FC236}">
                <a16:creationId xmlns:a16="http://schemas.microsoft.com/office/drawing/2014/main" id="{275456E5-EB1B-6F7E-CEBC-4E98A5E55DF8}"/>
              </a:ext>
            </a:extLst>
          </p:cNvPr>
          <p:cNvSpPr>
            <a:spLocks noGrp="1"/>
          </p:cNvSpPr>
          <p:nvPr>
            <p:ph type="sldNum" sz="quarter" idx="5"/>
          </p:nvPr>
        </p:nvSpPr>
        <p:spPr/>
        <p:txBody>
          <a:bodyPr/>
          <a:lstStyle/>
          <a:p>
            <a:fld id="{7AAE911E-10C7-44EC-B8E9-14CD4B256C2D}" type="slidenum">
              <a:rPr lang="en-US" smtClean="0"/>
              <a:t>33</a:t>
            </a:fld>
            <a:endParaRPr lang="en-US"/>
          </a:p>
        </p:txBody>
      </p:sp>
    </p:spTree>
    <p:extLst>
      <p:ext uri="{BB962C8B-B14F-4D97-AF65-F5344CB8AC3E}">
        <p14:creationId xmlns:p14="http://schemas.microsoft.com/office/powerpoint/2010/main" val="178489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AE3D7-C206-B2B3-0E99-0DB83DCC5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5A262-841F-81F4-0706-B0F91F04D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7CE01D-7F0E-65A0-DA11-026A58EF6E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Full disclosure: Murray’s A Writer Teaches Writing was one of the texts I used in teaching expository, nonfiction writing to upper level and graduate students.  I love the book although it’s probably now considered passe. So what does either the Murray or the Welty statement </a:t>
            </a:r>
            <a:r>
              <a:rPr lang="en-US" b="1"/>
              <a:t>mean</a:t>
            </a:r>
            <a:r>
              <a:rPr lang="en-US"/>
              <a:t> </a:t>
            </a:r>
            <a:r>
              <a:rPr lang="en-US" b="1"/>
              <a:t>to you</a:t>
            </a:r>
            <a:r>
              <a:rPr lang="en-US"/>
              <a:t>: discoveries about writing begin with the ‘PARTICULAR’ not the GENERAL.   [unmute or type in the </a:t>
            </a:r>
            <a:r>
              <a:rPr lang="en-US" err="1"/>
              <a:t>chatbox</a:t>
            </a:r>
            <a:r>
              <a:rPr lang="en-US"/>
              <a:t>.  And some first lines are etched in our memory, as for me are the first two lines of Tale of Two Cities.  First lines are important and possibly memorable.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But here’s the thing: reflections are an important kind of nonfiction, so it’s good writing sense to spend time crafting a good lead, an appropriate close, anecdotes and persuasive statements?</a:t>
            </a:r>
          </a:p>
        </p:txBody>
      </p:sp>
      <p:sp>
        <p:nvSpPr>
          <p:cNvPr id="4" name="Slide Number Placeholder 3">
            <a:extLst>
              <a:ext uri="{FF2B5EF4-FFF2-40B4-BE49-F238E27FC236}">
                <a16:creationId xmlns:a16="http://schemas.microsoft.com/office/drawing/2014/main" id="{26ADFFBF-EB6E-B302-FA9B-1034903C2F61}"/>
              </a:ext>
            </a:extLst>
          </p:cNvPr>
          <p:cNvSpPr>
            <a:spLocks noGrp="1"/>
          </p:cNvSpPr>
          <p:nvPr>
            <p:ph type="sldNum" sz="quarter" idx="5"/>
          </p:nvPr>
        </p:nvSpPr>
        <p:spPr/>
        <p:txBody>
          <a:bodyPr/>
          <a:lstStyle/>
          <a:p>
            <a:fld id="{7AAE911E-10C7-44EC-B8E9-14CD4B256C2D}" type="slidenum">
              <a:rPr lang="en-US" smtClean="0"/>
              <a:t>4</a:t>
            </a:fld>
            <a:endParaRPr lang="en-US"/>
          </a:p>
        </p:txBody>
      </p:sp>
    </p:spTree>
    <p:extLst>
      <p:ext uri="{BB962C8B-B14F-4D97-AF65-F5344CB8AC3E}">
        <p14:creationId xmlns:p14="http://schemas.microsoft.com/office/powerpoint/2010/main" val="201220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49F7-990F-BE2B-41DB-AA49CF210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A399C-2F73-A0C6-361E-D7D549920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F0F87-5EBA-7892-714B-6CA16BA61AD8}"/>
              </a:ext>
            </a:extLst>
          </p:cNvPr>
          <p:cNvSpPr>
            <a:spLocks noGrp="1"/>
          </p:cNvSpPr>
          <p:nvPr>
            <p:ph type="body" idx="1"/>
          </p:nvPr>
        </p:nvSpPr>
        <p:spPr/>
        <p:txBody>
          <a:bodyPr/>
          <a:lstStyle/>
          <a:p>
            <a:r>
              <a:rPr lang="en-US"/>
              <a:t>	For your lead, close, and anecdotes, consider a succinct </a:t>
            </a:r>
            <a:r>
              <a:rPr lang="en-US" u="sng"/>
              <a:t>quotation</a:t>
            </a:r>
            <a:r>
              <a:rPr lang="en-US"/>
              <a:t> on topic or a quote from another source that applies. </a:t>
            </a:r>
          </a:p>
          <a:p>
            <a:r>
              <a:rPr lang="en-US"/>
              <a:t>	If you are looking for generally insightful comment about the FLC as a structure, quotes like this one on the Miami University site makes a strong case for the FLC as providing the best implementation of evidence-based interventions and innovations. </a:t>
            </a:r>
          </a:p>
        </p:txBody>
      </p:sp>
      <p:sp>
        <p:nvSpPr>
          <p:cNvPr id="4" name="Slide Number Placeholder 3">
            <a:extLst>
              <a:ext uri="{FF2B5EF4-FFF2-40B4-BE49-F238E27FC236}">
                <a16:creationId xmlns:a16="http://schemas.microsoft.com/office/drawing/2014/main" id="{7CF4F6E5-5AA1-4710-7438-80B50D6CA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7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E720E-14B0-96FB-E349-F5C4D5175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F8189-39D2-2B86-0CEB-D5DA303E1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A7683-718E-4C4B-81BB-7BB926077698}"/>
              </a:ext>
            </a:extLst>
          </p:cNvPr>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rPr>
              <a:t>Find a good insight from your author—Lang, </a:t>
            </a:r>
            <a:r>
              <a:rPr kumimoji="0" lang="en-US" sz="2400" b="0" i="0" u="none" strike="noStrike" kern="1200" cap="none" spc="0" normalizeH="0" baseline="0" noProof="0" err="1">
                <a:ln>
                  <a:noFill/>
                </a:ln>
                <a:solidFill>
                  <a:prstClr val="black"/>
                </a:solidFill>
                <a:effectLst/>
                <a:uLnTx/>
                <a:uFillTx/>
                <a:latin typeface="Century Gothic"/>
                <a:ea typeface="+mn-ea"/>
              </a:rPr>
              <a:t>Winkelmas</a:t>
            </a:r>
            <a:r>
              <a:rPr kumimoji="0" lang="en-US" sz="2400" b="0" i="0" u="none" strike="noStrike" kern="1200" cap="none" spc="0" normalizeH="0" baseline="0" noProof="0">
                <a:ln>
                  <a:noFill/>
                </a:ln>
                <a:solidFill>
                  <a:prstClr val="black"/>
                </a:solidFill>
                <a:effectLst/>
                <a:uLnTx/>
                <a:uFillTx/>
                <a:latin typeface="Century Gothic"/>
                <a:ea typeface="+mn-ea"/>
              </a:rPr>
              <a:t>, Kuh (HIPS), or another authority such as the quote above on Small Teaching.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a:ln>
                  <a:noFill/>
                </a:ln>
                <a:solidFill>
                  <a:prstClr val="black"/>
                </a:solidFill>
                <a:effectLst/>
                <a:uLnTx/>
                <a:uFillTx/>
                <a:latin typeface="Century Gothic"/>
                <a:ea typeface="+mn-ea"/>
              </a:rPr>
              <a:t>	</a:t>
            </a:r>
            <a:r>
              <a:rPr kumimoji="0" lang="en-US" sz="1200" b="1" i="0" u="none" strike="noStrike" kern="1200" cap="none" spc="0" normalizeH="0" baseline="0" noProof="0">
                <a:ln>
                  <a:noFill/>
                </a:ln>
                <a:solidFill>
                  <a:prstClr val="black"/>
                </a:solidFill>
                <a:effectLst/>
                <a:uLnTx/>
                <a:uFillTx/>
                <a:latin typeface="Century Gothic"/>
                <a:ea typeface="+mn-ea"/>
              </a:rPr>
              <a:t>So again: The Lead </a:t>
            </a:r>
            <a:r>
              <a:rPr kumimoji="0" lang="en-US" sz="1200" b="0" i="0" u="none" strike="noStrike" kern="1200" cap="none" spc="0" normalizeH="0" baseline="0" noProof="0">
                <a:ln>
                  <a:noFill/>
                </a:ln>
                <a:solidFill>
                  <a:prstClr val="black"/>
                </a:solidFill>
                <a:effectLst/>
                <a:uLnTx/>
                <a:uFillTx/>
                <a:latin typeface="Century Gothic"/>
                <a:ea typeface="+mn-ea"/>
              </a:rPr>
              <a:t>is your first sentence, perhaps two. </a:t>
            </a:r>
            <a:r>
              <a:rPr kumimoji="0" lang="en-US" sz="1200" b="1" i="0" u="none" strike="noStrike" kern="1200" cap="none" spc="0" normalizeH="0" baseline="0" noProof="0">
                <a:ln>
                  <a:noFill/>
                </a:ln>
                <a:solidFill>
                  <a:prstClr val="black"/>
                </a:solidFill>
                <a:effectLst/>
                <a:uLnTx/>
                <a:uFillTx/>
                <a:latin typeface="Century Gothic"/>
                <a:ea typeface="+mn-ea"/>
              </a:rPr>
              <a:t>The Close </a:t>
            </a:r>
            <a:r>
              <a:rPr kumimoji="0" lang="en-US" sz="1200" b="0" i="0" u="none" strike="noStrike" kern="1200" cap="none" spc="0" normalizeH="0" baseline="0" noProof="0">
                <a:ln>
                  <a:noFill/>
                </a:ln>
                <a:solidFill>
                  <a:prstClr val="black"/>
                </a:solidFill>
                <a:effectLst/>
                <a:uLnTx/>
                <a:uFillTx/>
                <a:latin typeface="Century Gothic"/>
                <a:ea typeface="+mn-ea"/>
              </a:rPr>
              <a:t>is the way you end the reflection, often the first or last sentence of the last paragraph.</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a:ln>
                  <a:noFill/>
                </a:ln>
                <a:solidFill>
                  <a:prstClr val="black"/>
                </a:solidFill>
                <a:effectLst/>
                <a:uLnTx/>
                <a:uFillTx/>
                <a:latin typeface="Century Gothic"/>
                <a:ea typeface="+mn-ea"/>
              </a:rPr>
              <a:t>Anecdotes</a:t>
            </a:r>
            <a:r>
              <a:rPr kumimoji="0" lang="en-US" sz="1200" b="0" i="0" u="none" strike="noStrike" kern="1200" cap="none" spc="0" normalizeH="0" baseline="0" noProof="0">
                <a:ln>
                  <a:noFill/>
                </a:ln>
                <a:solidFill>
                  <a:prstClr val="black"/>
                </a:solidFill>
                <a:effectLst/>
                <a:uLnTx/>
                <a:uFillTx/>
                <a:latin typeface="Century Gothic"/>
                <a:ea typeface="+mn-ea"/>
              </a:rPr>
              <a:t>  give image and action to the paper.  A </a:t>
            </a:r>
            <a:r>
              <a:rPr kumimoji="0" lang="en-US" sz="1200" b="1" i="0" u="none" strike="noStrike" kern="1200" cap="none" spc="0" normalizeH="0" baseline="0" noProof="0">
                <a:ln>
                  <a:noFill/>
                </a:ln>
                <a:solidFill>
                  <a:prstClr val="black"/>
                </a:solidFill>
                <a:effectLst/>
                <a:uLnTx/>
                <a:uFillTx/>
                <a:latin typeface="Century Gothic"/>
                <a:ea typeface="+mn-ea"/>
              </a:rPr>
              <a:t>Persuasive statement </a:t>
            </a:r>
            <a:r>
              <a:rPr kumimoji="0" lang="en-US" sz="1200" b="0" i="0" u="none" strike="noStrike" kern="1200" cap="none" spc="0" normalizeH="0" baseline="0" noProof="0">
                <a:ln>
                  <a:noFill/>
                </a:ln>
                <a:solidFill>
                  <a:prstClr val="black"/>
                </a:solidFill>
                <a:effectLst/>
                <a:uLnTx/>
                <a:uFillTx/>
                <a:latin typeface="Century Gothic"/>
                <a:ea typeface="+mn-ea"/>
              </a:rPr>
              <a:t>capture an essence of what you are arguing or pointing out.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prstClr val="black"/>
              </a:solidFill>
              <a:effectLst/>
              <a:uLnTx/>
              <a:uFillTx/>
              <a:latin typeface="Century Gothic"/>
              <a:ea typeface="+mn-e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prstClr val="black"/>
              </a:solidFill>
              <a:effectLst/>
              <a:uLnTx/>
              <a:uFillTx/>
              <a:latin typeface="Century Gothic"/>
              <a:ea typeface="+mn-ea"/>
            </a:endParaRPr>
          </a:p>
          <a:p>
            <a:endParaRPr lang="en-US"/>
          </a:p>
        </p:txBody>
      </p:sp>
      <p:sp>
        <p:nvSpPr>
          <p:cNvPr id="4" name="Slide Number Placeholder 3">
            <a:extLst>
              <a:ext uri="{FF2B5EF4-FFF2-40B4-BE49-F238E27FC236}">
                <a16:creationId xmlns:a16="http://schemas.microsoft.com/office/drawing/2014/main" id="{E74423DB-65B6-1BED-9658-EF3FAF657D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83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6224B-56DE-5F99-5423-1FDD556AD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6AB00-9227-39AD-FFB5-C164BBB2E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423BE5-52DD-6A61-327E-F91FF15EA0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Here are a couple more 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1"/>
              <a:t>Lead</a:t>
            </a:r>
            <a:r>
              <a:rPr lang="en-US"/>
              <a:t> is Selby’s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1"/>
              <a:t>Close</a:t>
            </a:r>
            <a:r>
              <a:rPr lang="en-US"/>
              <a:t> is from Whipple, part of Selby’s community.</a:t>
            </a:r>
          </a:p>
        </p:txBody>
      </p:sp>
      <p:sp>
        <p:nvSpPr>
          <p:cNvPr id="4" name="Slide Number Placeholder 3">
            <a:extLst>
              <a:ext uri="{FF2B5EF4-FFF2-40B4-BE49-F238E27FC236}">
                <a16:creationId xmlns:a16="http://schemas.microsoft.com/office/drawing/2014/main" id="{12C4B1D5-F3F2-57FB-08DB-278C4482F929}"/>
              </a:ext>
            </a:extLst>
          </p:cNvPr>
          <p:cNvSpPr>
            <a:spLocks noGrp="1"/>
          </p:cNvSpPr>
          <p:nvPr>
            <p:ph type="sldNum" sz="quarter" idx="5"/>
          </p:nvPr>
        </p:nvSpPr>
        <p:spPr/>
        <p:txBody>
          <a:bodyPr/>
          <a:lstStyle/>
          <a:p>
            <a:fld id="{7AAE911E-10C7-44EC-B8E9-14CD4B256C2D}" type="slidenum">
              <a:rPr lang="en-US" smtClean="0"/>
              <a:t>7</a:t>
            </a:fld>
            <a:endParaRPr lang="en-US"/>
          </a:p>
        </p:txBody>
      </p:sp>
    </p:spTree>
    <p:extLst>
      <p:ext uri="{BB962C8B-B14F-4D97-AF65-F5344CB8AC3E}">
        <p14:creationId xmlns:p14="http://schemas.microsoft.com/office/powerpoint/2010/main" val="124844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870B-BDD5-2DEA-B260-C4D6E5435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7BDB7-3BDF-A820-D668-DA55A6551E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02B96-5764-78DF-61CF-959D1E224089}"/>
              </a:ext>
            </a:extLst>
          </p:cNvPr>
          <p:cNvSpPr>
            <a:spLocks noGrp="1"/>
          </p:cNvSpPr>
          <p:nvPr>
            <p:ph type="body" idx="1"/>
          </p:nvPr>
        </p:nvSpPr>
        <p:spPr/>
        <p:txBody>
          <a:bodyPr/>
          <a:lstStyle/>
          <a:p>
            <a:r>
              <a:rPr lang="en-US"/>
              <a:t>	Would this qualify as a Persuasive Statement?  Could something like this make a good lead or close?</a:t>
            </a:r>
          </a:p>
          <a:p>
            <a:r>
              <a:rPr lang="en-US"/>
              <a:t>	Perhaps evidence of this sort simply adds substance to your paper. </a:t>
            </a:r>
          </a:p>
        </p:txBody>
      </p:sp>
      <p:sp>
        <p:nvSpPr>
          <p:cNvPr id="4" name="Slide Number Placeholder 3">
            <a:extLst>
              <a:ext uri="{FF2B5EF4-FFF2-40B4-BE49-F238E27FC236}">
                <a16:creationId xmlns:a16="http://schemas.microsoft.com/office/drawing/2014/main" id="{8E445C17-4381-728B-C2C8-6D5D2521AD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47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72E8-B990-B6B2-DACE-7F3F35BA5A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D0149A-DA54-D60C-B19B-8A9B1E1C6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EE953-FE94-70EC-4891-C23250F522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Devi Akella, Albany State, relates </a:t>
            </a:r>
            <a:r>
              <a:rPr lang="en-US" b="1"/>
              <a:t>how and why </a:t>
            </a:r>
            <a:r>
              <a:rPr lang="en-US"/>
              <a:t>she selected her topic. </a:t>
            </a:r>
          </a:p>
        </p:txBody>
      </p:sp>
      <p:sp>
        <p:nvSpPr>
          <p:cNvPr id="4" name="Slide Number Placeholder 3">
            <a:extLst>
              <a:ext uri="{FF2B5EF4-FFF2-40B4-BE49-F238E27FC236}">
                <a16:creationId xmlns:a16="http://schemas.microsoft.com/office/drawing/2014/main" id="{B6AB94E5-A120-89A9-1EF8-E7024C39DA87}"/>
              </a:ext>
            </a:extLst>
          </p:cNvPr>
          <p:cNvSpPr>
            <a:spLocks noGrp="1"/>
          </p:cNvSpPr>
          <p:nvPr>
            <p:ph type="sldNum" sz="quarter" idx="5"/>
          </p:nvPr>
        </p:nvSpPr>
        <p:spPr/>
        <p:txBody>
          <a:bodyPr/>
          <a:lstStyle/>
          <a:p>
            <a:fld id="{7AAE911E-10C7-44EC-B8E9-14CD4B256C2D}" type="slidenum">
              <a:rPr lang="en-US" smtClean="0"/>
              <a:t>9</a:t>
            </a:fld>
            <a:endParaRPr lang="en-US"/>
          </a:p>
        </p:txBody>
      </p:sp>
    </p:spTree>
    <p:extLst>
      <p:ext uri="{BB962C8B-B14F-4D97-AF65-F5344CB8AC3E}">
        <p14:creationId xmlns:p14="http://schemas.microsoft.com/office/powerpoint/2010/main" val="10625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Widescreen grey">
    <p:spTree>
      <p:nvGrpSpPr>
        <p:cNvPr id="1" name=""/>
        <p:cNvGrpSpPr/>
        <p:nvPr/>
      </p:nvGrpSpPr>
      <p:grpSpPr>
        <a:xfrm>
          <a:off x="0" y="0"/>
          <a:ext cx="0" cy="0"/>
          <a:chOff x="0" y="0"/>
          <a:chExt cx="0" cy="0"/>
        </a:xfrm>
      </p:grpSpPr>
      <p:sp>
        <p:nvSpPr>
          <p:cNvPr id="2" name="Title 1"/>
          <p:cNvSpPr>
            <a:spLocks noGrp="1"/>
          </p:cNvSpPr>
          <p:nvPr>
            <p:ph type="title"/>
          </p:nvPr>
        </p:nvSpPr>
        <p:spPr>
          <a:xfrm>
            <a:off x="628650" y="216712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882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2" y="377889"/>
            <a:ext cx="6863006" cy="1070689"/>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087615" y="1581542"/>
            <a:ext cx="6414198" cy="3089597"/>
          </a:xfrm>
        </p:spPr>
        <p:txBody>
          <a:bodyPr lIns="0" tIns="0" rIns="0" bIns="0">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0"/>
              </a:spcBef>
              <a:spcAft>
                <a:spcPts val="900"/>
              </a:spcAft>
              <a:buFont typeface="Arial" panose="020B0604020202020204" pitchFamily="34" charset="0"/>
              <a:buChar char="•"/>
              <a:defRPr sz="1500"/>
            </a:lvl2pPr>
            <a:lvl3pPr marL="857250" indent="-171450">
              <a:spcBef>
                <a:spcPts val="0"/>
              </a:spcBef>
              <a:spcAft>
                <a:spcPts val="900"/>
              </a:spcAft>
              <a:buFont typeface="Arial" panose="020B0604020202020204" pitchFamily="34" charset="0"/>
              <a:buChar char="•"/>
              <a:defRPr sz="1500"/>
            </a:lvl3pPr>
            <a:lvl4pPr marL="1200150" indent="-171450">
              <a:spcBef>
                <a:spcPts val="0"/>
              </a:spcBef>
              <a:spcAft>
                <a:spcPts val="900"/>
              </a:spcAft>
              <a:buFont typeface="Arial" panose="020B0604020202020204" pitchFamily="34" charset="0"/>
              <a:buChar char="•"/>
              <a:defRPr sz="1500"/>
            </a:lvl4pPr>
            <a:lvl5pPr marL="1543050" indent="-171450">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06435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778524" y="801127"/>
            <a:ext cx="7586954" cy="2011162"/>
          </a:xfrm>
        </p:spPr>
        <p:txBody>
          <a:bodyPr anchor="b"/>
          <a:lstStyle>
            <a:lvl1pPr algn="ctr">
              <a:defRPr>
                <a:solidFill>
                  <a:schemeClr val="bg1"/>
                </a:solidFill>
              </a:defRPr>
            </a:lvl1pPr>
          </a:lstStyle>
          <a:p>
            <a:r>
              <a:rPr lang="en-US"/>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685800" y="685800"/>
            <a:ext cx="7772400" cy="37719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778524" y="3020286"/>
            <a:ext cx="7586954" cy="1322087"/>
          </a:xfrm>
          <a:prstGeom prst="rect">
            <a:avLst/>
          </a:prstGeom>
        </p:spPr>
        <p:txBody>
          <a:bodyPr anchor="t">
            <a:normAutofit/>
          </a:bodyPr>
          <a:lstStyle>
            <a:lvl1pPr marL="0" indent="0" algn="ctr">
              <a:lnSpc>
                <a:spcPct val="80000"/>
              </a:lnSpc>
              <a:spcBef>
                <a:spcPts val="0"/>
              </a:spcBef>
              <a:buNone/>
              <a:defRPr sz="1500" spc="0" baseline="0">
                <a:solidFill>
                  <a:schemeClr val="bg1"/>
                </a:solidFill>
                <a:latin typeface="+mn-lt"/>
              </a:defRPr>
            </a:lvl1pPr>
          </a:lstStyle>
          <a:p>
            <a:pPr lvl="0"/>
            <a:r>
              <a:rPr lang="en-US"/>
              <a:t>Click to add subtitle</a:t>
            </a:r>
          </a:p>
        </p:txBody>
      </p:sp>
    </p:spTree>
    <p:extLst>
      <p:ext uri="{BB962C8B-B14F-4D97-AF65-F5344CB8AC3E}">
        <p14:creationId xmlns:p14="http://schemas.microsoft.com/office/powerpoint/2010/main" val="412158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101610" y="1543051"/>
            <a:ext cx="3470390"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001139" y="1543051"/>
            <a:ext cx="3457049"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75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257187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101611" y="1543051"/>
            <a:ext cx="2301509" cy="3089597"/>
          </a:xfrm>
        </p:spPr>
        <p:txBody>
          <a:bodyPr lIns="0">
            <a:normAutofit/>
          </a:bodyPr>
          <a:lstStyle>
            <a:lvl1pPr marL="240030" indent="-240030">
              <a:lnSpc>
                <a:spcPct val="100000"/>
              </a:lnSpc>
              <a:spcBef>
                <a:spcPts val="0"/>
              </a:spcBef>
              <a:spcAft>
                <a:spcPts val="900"/>
              </a:spcAft>
              <a:buFont typeface="+mj-lt"/>
              <a:buAutoNum type="arabicPeriod"/>
              <a:defRPr sz="1500"/>
            </a:lvl1pPr>
            <a:lvl2pPr marL="342900" indent="-240030">
              <a:lnSpc>
                <a:spcPct val="100000"/>
              </a:lnSpc>
              <a:spcBef>
                <a:spcPts val="750"/>
              </a:spcBef>
              <a:spcAft>
                <a:spcPts val="900"/>
              </a:spcAft>
              <a:buFont typeface="+mj-lt"/>
              <a:buAutoNum type="alphaLcPeriod"/>
              <a:defRPr sz="1500"/>
            </a:lvl2pPr>
            <a:lvl3pPr marL="685800" indent="-240030">
              <a:spcBef>
                <a:spcPts val="750"/>
              </a:spcBef>
              <a:spcAft>
                <a:spcPts val="900"/>
              </a:spcAft>
              <a:buFont typeface="+mj-lt"/>
              <a:buAutoNum type="arabicParenR"/>
              <a:defRPr sz="1500"/>
            </a:lvl3pPr>
            <a:lvl4pPr marL="1028700" indent="-240030">
              <a:spcBef>
                <a:spcPts val="750"/>
              </a:spcBef>
              <a:spcAft>
                <a:spcPts val="900"/>
              </a:spcAft>
              <a:buFont typeface="+mj-lt"/>
              <a:buAutoNum type="alphaLcParenR"/>
              <a:defRPr sz="1500"/>
            </a:lvl4pPr>
            <a:lvl5pPr marL="1371600" indent="-240030">
              <a:spcBef>
                <a:spcPts val="750"/>
              </a:spcBef>
              <a:spcAft>
                <a:spcPts val="900"/>
              </a:spcAft>
              <a:buFont typeface="+mj-lt"/>
              <a:buAutoNum type="romanLcPeriod"/>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3893796" y="1543051"/>
            <a:ext cx="4564393" cy="3089597"/>
          </a:xfrm>
        </p:spPr>
        <p:txBody>
          <a:bodyPr lIns="0">
            <a:normAutofit/>
          </a:bodyPr>
          <a:lstStyle>
            <a:lvl1pPr marL="0" indent="0">
              <a:lnSpc>
                <a:spcPct val="100000"/>
              </a:lnSpc>
              <a:spcBef>
                <a:spcPts val="750"/>
              </a:spcBef>
              <a:spcAft>
                <a:spcPts val="900"/>
              </a:spcAft>
              <a:buNone/>
              <a:defRPr sz="1500"/>
            </a:lvl1pPr>
            <a:lvl2pPr marL="171450" indent="-171450">
              <a:lnSpc>
                <a:spcPct val="100000"/>
              </a:lnSpc>
              <a:spcBef>
                <a:spcPts val="750"/>
              </a:spcBef>
              <a:spcAft>
                <a:spcPts val="900"/>
              </a:spcAft>
              <a:buFont typeface="Arial" panose="020B0604020202020204" pitchFamily="34" charset="0"/>
              <a:buChar char="•"/>
              <a:defRPr sz="1500"/>
            </a:lvl2pPr>
            <a:lvl3pPr marL="514350" indent="-171450">
              <a:spcBef>
                <a:spcPts val="750"/>
              </a:spcBef>
              <a:spcAft>
                <a:spcPts val="900"/>
              </a:spcAft>
              <a:buFont typeface="Arial" panose="020B0604020202020204" pitchFamily="34" charset="0"/>
              <a:buChar char="•"/>
              <a:defRPr sz="1500"/>
            </a:lvl3pPr>
            <a:lvl4pPr marL="857250" indent="-171450">
              <a:spcBef>
                <a:spcPts val="750"/>
              </a:spcBef>
              <a:spcAft>
                <a:spcPts val="900"/>
              </a:spcAft>
              <a:buFont typeface="Arial" panose="020B0604020202020204" pitchFamily="34" charset="0"/>
              <a:buChar char="•"/>
              <a:defRPr sz="1500"/>
            </a:lvl4pPr>
            <a:lvl5pPr marL="1200150" indent="-171450">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07430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127523" y="1546477"/>
            <a:ext cx="3444478" cy="3604022"/>
          </a:xfrm>
        </p:spPr>
        <p:txBody>
          <a:bodyPr>
            <a:normAutofit/>
          </a:bodyPr>
          <a:lstStyle>
            <a:lvl1pPr marL="0" indent="0" algn="ctr">
              <a:buNone/>
              <a:defRPr sz="1500"/>
            </a:lvl1pPr>
          </a:lstStyle>
          <a:p>
            <a:r>
              <a:rPr lang="en-US"/>
              <a:t>Click icon to add picture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090447" y="1539552"/>
            <a:ext cx="3367740" cy="3600449"/>
          </a:xfrm>
        </p:spPr>
        <p:txBody>
          <a:bodyPr lIns="0">
            <a:normAutofit/>
          </a:bodyPr>
          <a:lstStyle>
            <a:lvl1pPr marL="0" indent="0">
              <a:lnSpc>
                <a:spcPct val="100000"/>
              </a:lnSpc>
              <a:spcBef>
                <a:spcPts val="750"/>
              </a:spcBef>
              <a:spcAft>
                <a:spcPts val="900"/>
              </a:spcAft>
              <a:buNone/>
              <a:defRPr sz="1500"/>
            </a:lvl1pPr>
            <a:lvl2pPr marL="600075" indent="-257175">
              <a:lnSpc>
                <a:spcPct val="100000"/>
              </a:lnSpc>
              <a:spcBef>
                <a:spcPts val="750"/>
              </a:spcBef>
              <a:spcAft>
                <a:spcPts val="900"/>
              </a:spcAft>
              <a:buFont typeface="Arial" panose="020B0604020202020204" pitchFamily="34" charset="0"/>
              <a:buChar char="•"/>
              <a:defRPr sz="1500"/>
            </a:lvl2pPr>
            <a:lvl3pPr marL="942975" indent="-257175">
              <a:spcBef>
                <a:spcPts val="750"/>
              </a:spcBef>
              <a:spcAft>
                <a:spcPts val="900"/>
              </a:spcAft>
              <a:buFont typeface="Arial" panose="020B0604020202020204" pitchFamily="34" charset="0"/>
              <a:buChar char="•"/>
              <a:defRPr sz="1500"/>
            </a:lvl3pPr>
            <a:lvl4pPr marL="1285875" indent="-257175">
              <a:spcBef>
                <a:spcPts val="750"/>
              </a:spcBef>
              <a:spcAft>
                <a:spcPts val="900"/>
              </a:spcAft>
              <a:buFont typeface="Arial" panose="020B0604020202020204" pitchFamily="34" charset="0"/>
              <a:buChar char="•"/>
              <a:defRPr sz="1500"/>
            </a:lvl4pPr>
            <a:lvl5pPr marL="1628775" indent="-257175">
              <a:spcBef>
                <a:spcPts val="75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146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101611" y="1543050"/>
            <a:ext cx="2318270" cy="2900654"/>
          </a:xfrm>
        </p:spPr>
        <p:txBody>
          <a:bodyPr lIns="0">
            <a:normAutofit/>
          </a:bodyPr>
          <a:lstStyle>
            <a:lvl1pPr marL="0" indent="0">
              <a:lnSpc>
                <a:spcPct val="100000"/>
              </a:lnSpc>
              <a:spcBef>
                <a:spcPts val="0"/>
              </a:spcBef>
              <a:spcAft>
                <a:spcPts val="900"/>
              </a:spcAft>
              <a:buNone/>
              <a:defRPr sz="1500"/>
            </a:lvl1pPr>
            <a:lvl2pPr marL="600075" indent="-257175">
              <a:lnSpc>
                <a:spcPct val="100000"/>
              </a:lnSpc>
              <a:spcBef>
                <a:spcPts val="0"/>
              </a:spcBef>
              <a:spcAft>
                <a:spcPts val="900"/>
              </a:spcAft>
              <a:buFont typeface="Arial" panose="020B0604020202020204" pitchFamily="34" charset="0"/>
              <a:buChar char="•"/>
              <a:defRPr sz="1500"/>
            </a:lvl2pPr>
            <a:lvl3pPr marL="942975" indent="-257175">
              <a:spcBef>
                <a:spcPts val="0"/>
              </a:spcBef>
              <a:spcAft>
                <a:spcPts val="900"/>
              </a:spcAft>
              <a:buFont typeface="Arial" panose="020B0604020202020204" pitchFamily="34" charset="0"/>
              <a:buChar char="•"/>
              <a:defRPr sz="1500"/>
            </a:lvl3pPr>
            <a:lvl4pPr marL="1285875" indent="-257175">
              <a:spcBef>
                <a:spcPts val="0"/>
              </a:spcBef>
              <a:spcAft>
                <a:spcPts val="900"/>
              </a:spcAft>
              <a:buFont typeface="Arial" panose="020B0604020202020204" pitchFamily="34" charset="0"/>
              <a:buChar char="•"/>
              <a:defRPr sz="1500"/>
            </a:lvl4pPr>
            <a:lvl5pPr marL="1628775" indent="-257175">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3823098" y="1538982"/>
            <a:ext cx="4635103" cy="2900654"/>
          </a:xfrm>
        </p:spPr>
        <p:txBody>
          <a:bodyPr>
            <a:normAutofit/>
          </a:bodyPr>
          <a:lstStyle>
            <a:lvl1pPr>
              <a:defRPr sz="1500"/>
            </a:lvl1pPr>
          </a:lstStyle>
          <a:p>
            <a:r>
              <a:rPr lang="en-US"/>
              <a:t>Click icon to add table</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70118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101611" y="1550048"/>
            <a:ext cx="4839657" cy="2900654"/>
          </a:xfrm>
        </p:spPr>
        <p:txBody>
          <a:bodyPr lIns="0">
            <a:normAutofit/>
          </a:bodyPr>
          <a:lstStyle>
            <a:lvl1pPr>
              <a:lnSpc>
                <a:spcPct val="100000"/>
              </a:lnSpc>
              <a:spcAft>
                <a:spcPts val="450"/>
              </a:spcAft>
              <a:defRPr sz="1500"/>
            </a:lvl1pPr>
            <a:lvl2pPr>
              <a:lnSpc>
                <a:spcPct val="100000"/>
              </a:lnSpc>
              <a:spcAft>
                <a:spcPts val="450"/>
              </a:spcAft>
              <a:defRPr sz="1500"/>
            </a:lvl2pPr>
            <a:lvl3pPr>
              <a:lnSpc>
                <a:spcPct val="100000"/>
              </a:lnSpc>
              <a:spcBef>
                <a:spcPts val="750"/>
              </a:spcBef>
              <a:spcAft>
                <a:spcPts val="450"/>
              </a:spcAft>
              <a:defRPr sz="1500"/>
            </a:lvl3pPr>
            <a:lvl4pPr>
              <a:lnSpc>
                <a:spcPct val="100000"/>
              </a:lnSpc>
              <a:spcAft>
                <a:spcPts val="900"/>
              </a:spcAft>
              <a:defRPr sz="1500"/>
            </a:lvl4pPr>
            <a:lvl5pP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6126898" y="1550048"/>
            <a:ext cx="2331293" cy="2900654"/>
          </a:xfrm>
        </p:spPr>
        <p:txBody>
          <a:bodyPr lIns="0">
            <a:normAutofit/>
          </a:bodyPr>
          <a:lstStyle>
            <a:lvl1pPr marL="0" indent="0">
              <a:lnSpc>
                <a:spcPct val="100000"/>
              </a:lnSpc>
              <a:spcAft>
                <a:spcPts val="450"/>
              </a:spcAft>
              <a:buNone/>
              <a:defRPr sz="1500"/>
            </a:lvl1pPr>
            <a:lvl2pPr marL="600075" indent="-257175">
              <a:lnSpc>
                <a:spcPct val="100000"/>
              </a:lnSpc>
              <a:spcAft>
                <a:spcPts val="450"/>
              </a:spcAft>
              <a:buFont typeface="Arial" panose="020B0604020202020204" pitchFamily="34" charset="0"/>
              <a:buChar char="•"/>
              <a:defRPr sz="1500"/>
            </a:lvl2pPr>
            <a:lvl3pPr marL="942975" indent="-257175">
              <a:buFont typeface="Arial" panose="020B0604020202020204" pitchFamily="34" charset="0"/>
              <a:buChar char="•"/>
              <a:defRPr sz="1500"/>
            </a:lvl3pPr>
            <a:lvl4pPr marL="1285875" indent="-257175">
              <a:buFont typeface="Arial" panose="020B0604020202020204" pitchFamily="34" charset="0"/>
              <a:buChar char="•"/>
              <a:defRPr sz="1500"/>
            </a:lvl4pPr>
            <a:lvl5pPr marL="1628775" indent="-257175">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35931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101611" y="377889"/>
            <a:ext cx="7356580" cy="1070689"/>
          </a:xfrm>
        </p:spPr>
        <p:txBody>
          <a:bodyPr lIns="0">
            <a:normAutofit/>
          </a:bodyPr>
          <a:lstStyle>
            <a:lvl1pPr>
              <a:defRPr sz="2700"/>
            </a:lvl1pPr>
          </a:lstStyle>
          <a:p>
            <a:r>
              <a:rPr lang="en-US"/>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115616" y="1543050"/>
            <a:ext cx="7342584" cy="2914650"/>
          </a:xfrm>
        </p:spPr>
        <p:txBody>
          <a:bodyPr>
            <a:normAutofit/>
          </a:bodyPr>
          <a:lstStyle>
            <a:lvl1pPr>
              <a:defRPr sz="1800"/>
            </a:lvl1pPr>
          </a:lstStyle>
          <a:p>
            <a:r>
              <a:rPr lang="en-US"/>
              <a:t>Click icon to add table</a:t>
            </a:r>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4076765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988211" y="517884"/>
            <a:ext cx="3723503" cy="3939817"/>
          </a:xfrm>
        </p:spPr>
        <p:txBody>
          <a:bodyPr anchor="b">
            <a:normAutofit/>
          </a:bodyPr>
          <a:lstStyle>
            <a:lvl1pPr>
              <a:defRPr sz="4500">
                <a:solidFill>
                  <a:schemeClr val="bg1"/>
                </a:solidFill>
              </a:defRPr>
            </a:lvl1pPr>
          </a:lstStyle>
          <a:p>
            <a:r>
              <a:rPr lang="en-US"/>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4711715" y="517849"/>
            <a:ext cx="3588279" cy="3939817"/>
          </a:xfrm>
        </p:spPr>
        <p:txBody>
          <a:bodyPr anchor="ctr">
            <a:normAutofit/>
          </a:bodyPr>
          <a:lstStyle>
            <a:lvl1pPr marL="0" indent="0">
              <a:lnSpc>
                <a:spcPct val="100000"/>
              </a:lnSpc>
              <a:spcBef>
                <a:spcPts val="0"/>
              </a:spcBef>
              <a:spcAft>
                <a:spcPts val="900"/>
              </a:spcAft>
              <a:buNone/>
              <a:defRPr sz="1500">
                <a:solidFill>
                  <a:schemeClr val="bg1"/>
                </a:solidFill>
              </a:defRPr>
            </a:lvl1pPr>
            <a:lvl2pPr marL="557213" indent="-214313">
              <a:lnSpc>
                <a:spcPct val="100000"/>
              </a:lnSpc>
              <a:spcBef>
                <a:spcPts val="0"/>
              </a:spcBef>
              <a:spcAft>
                <a:spcPts val="900"/>
              </a:spcAft>
              <a:buFont typeface="Arial" panose="020B0604020202020204" pitchFamily="34" charset="0"/>
              <a:buChar char="•"/>
              <a:defRPr sz="1350">
                <a:solidFill>
                  <a:schemeClr val="bg1"/>
                </a:solidFill>
              </a:defRPr>
            </a:lvl2pPr>
            <a:lvl3pPr marL="900113" indent="-214313">
              <a:lnSpc>
                <a:spcPct val="100000"/>
              </a:lnSpc>
              <a:spcBef>
                <a:spcPts val="0"/>
              </a:spcBef>
              <a:spcAft>
                <a:spcPts val="900"/>
              </a:spcAft>
              <a:buFont typeface="Arial" panose="020B0604020202020204" pitchFamily="34" charset="0"/>
              <a:buChar char="•"/>
              <a:defRPr sz="1200">
                <a:solidFill>
                  <a:schemeClr val="bg1"/>
                </a:solidFill>
              </a:defRPr>
            </a:lvl3pPr>
            <a:lvl4pPr marL="1243013" indent="-214313">
              <a:lnSpc>
                <a:spcPct val="100000"/>
              </a:lnSpc>
              <a:spcBef>
                <a:spcPts val="0"/>
              </a:spcBef>
              <a:spcAft>
                <a:spcPts val="900"/>
              </a:spcAft>
              <a:buFont typeface="Arial" panose="020B0604020202020204" pitchFamily="34" charset="0"/>
              <a:buChar char="•"/>
              <a:defRPr sz="1050">
                <a:solidFill>
                  <a:schemeClr val="bg1"/>
                </a:solidFill>
              </a:defRPr>
            </a:lvl4pPr>
            <a:lvl5pPr marL="1585913" indent="-214313">
              <a:lnSpc>
                <a:spcPct val="100000"/>
              </a:lnSpc>
              <a:spcBef>
                <a:spcPts val="0"/>
              </a:spcBef>
              <a:spcAft>
                <a:spcPts val="900"/>
              </a:spcAft>
              <a:buFont typeface="Arial" panose="020B0604020202020204" pitchFamily="34" charset="0"/>
              <a:buChar char="•"/>
              <a:defRPr sz="1050">
                <a:solidFill>
                  <a:schemeClr val="bg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007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grey">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00151"/>
            <a:ext cx="3657600" cy="325755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200150"/>
            <a:ext cx="3810000" cy="325755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323433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4"/>
            <a:ext cx="5486400" cy="489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1454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0"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67200" y="204789"/>
            <a:ext cx="4419600" cy="4195762"/>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690" y="1076327"/>
            <a:ext cx="3008313" cy="3324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a:p>
        </p:txBody>
      </p:sp>
    </p:spTree>
    <p:extLst>
      <p:ext uri="{BB962C8B-B14F-4D97-AF65-F5344CB8AC3E}">
        <p14:creationId xmlns:p14="http://schemas.microsoft.com/office/powerpoint/2010/main" val="257403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988212" y="517884"/>
            <a:ext cx="3889366" cy="3939817"/>
          </a:xfrm>
        </p:spPr>
        <p:txBody>
          <a:bodyPr anchor="b">
            <a:normAutofit/>
          </a:bodyPr>
          <a:lstStyle>
            <a:lvl1pPr>
              <a:defRPr sz="4500">
                <a:solidFill>
                  <a:schemeClr val="bg1"/>
                </a:solidFill>
              </a:defRPr>
            </a:lvl1pPr>
          </a:lstStyle>
          <a:p>
            <a:r>
              <a:rPr lang="en-US"/>
              <a:t>Click to add title</a:t>
            </a:r>
          </a:p>
        </p:txBody>
      </p:sp>
    </p:spTree>
    <p:extLst>
      <p:ext uri="{BB962C8B-B14F-4D97-AF65-F5344CB8AC3E}">
        <p14:creationId xmlns:p14="http://schemas.microsoft.com/office/powerpoint/2010/main" val="345329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091687" y="552837"/>
            <a:ext cx="3480314" cy="4055318"/>
          </a:xfrm>
        </p:spPr>
        <p:txBody>
          <a:bodyPr lIns="0">
            <a:normAutofit/>
          </a:bodyPr>
          <a:lstStyle>
            <a:lvl1pPr>
              <a:defRPr sz="2700"/>
            </a:lvl1pPr>
          </a:lstStyle>
          <a:p>
            <a:r>
              <a:rPr lang="en-US"/>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4791346" y="552837"/>
            <a:ext cx="3337284" cy="4055318"/>
          </a:xfrm>
        </p:spPr>
        <p:txBody>
          <a:bodyPr lIns="0" tIns="0" rIns="0" bIns="0" anchor="ctr">
            <a:normAutofit/>
          </a:bodyPr>
          <a:lstStyle>
            <a:lvl1pPr marL="171450" indent="-171450">
              <a:lnSpc>
                <a:spcPct val="100000"/>
              </a:lnSpc>
              <a:spcBef>
                <a:spcPts val="0"/>
              </a:spcBef>
              <a:spcAft>
                <a:spcPts val="900"/>
              </a:spcAft>
              <a:buFont typeface="Arial" panose="020B0604020202020204" pitchFamily="34" charset="0"/>
              <a:buChar char="•"/>
              <a:defRPr sz="1500"/>
            </a:lvl1pPr>
            <a:lvl2pPr marL="514350" indent="-171450">
              <a:lnSpc>
                <a:spcPct val="100000"/>
              </a:lnSpc>
              <a:spcBef>
                <a:spcPts val="0"/>
              </a:spcBef>
              <a:spcAft>
                <a:spcPts val="900"/>
              </a:spcAft>
              <a:buFont typeface="Arial" panose="020B0604020202020204" pitchFamily="34" charset="0"/>
              <a:buChar char="•"/>
              <a:defRPr sz="1500"/>
            </a:lvl2pPr>
            <a:lvl3pPr marL="857250" indent="-171450">
              <a:spcBef>
                <a:spcPts val="0"/>
              </a:spcBef>
              <a:spcAft>
                <a:spcPts val="900"/>
              </a:spcAft>
              <a:buFont typeface="Arial" panose="020B0604020202020204" pitchFamily="34" charset="0"/>
              <a:buChar char="•"/>
              <a:defRPr sz="1500"/>
            </a:lvl3pPr>
            <a:lvl4pPr marL="1200150" indent="-171450">
              <a:spcBef>
                <a:spcPts val="0"/>
              </a:spcBef>
              <a:spcAft>
                <a:spcPts val="900"/>
              </a:spcAft>
              <a:buFont typeface="Arial" panose="020B0604020202020204" pitchFamily="34" charset="0"/>
              <a:buChar char="•"/>
              <a:defRPr sz="1500"/>
            </a:lvl4pPr>
            <a:lvl5pPr marL="1543050" indent="-171450">
              <a:spcBef>
                <a:spcPts val="0"/>
              </a:spcBef>
              <a:spcAft>
                <a:spcPts val="900"/>
              </a:spcAft>
              <a:buFont typeface="Arial" panose="020B0604020202020204" pitchFamily="34" charset="0"/>
              <a:buChar char="•"/>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672471" y="0"/>
            <a:ext cx="0" cy="44577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309103" y="4457701"/>
            <a:ext cx="726737" cy="488934"/>
          </a:xfrm>
        </p:spPr>
        <p:txBody>
          <a:bodyPr/>
          <a:lstStyle/>
          <a:p>
            <a:fld id="{18D65601-5AE2-46FC-B138-694DDD2B510D}" type="slidenum">
              <a:rPr lang="en-US" smtClean="0"/>
              <a:pPr/>
              <a:t>‹#›</a:t>
            </a:fld>
            <a:endParaRPr lang="en-US"/>
          </a:p>
        </p:txBody>
      </p:sp>
    </p:spTree>
    <p:extLst>
      <p:ext uri="{BB962C8B-B14F-4D97-AF65-F5344CB8AC3E}">
        <p14:creationId xmlns:p14="http://schemas.microsoft.com/office/powerpoint/2010/main" val="44567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015370" y="958721"/>
            <a:ext cx="3750239" cy="3678106"/>
          </a:xfrm>
        </p:spPr>
        <p:txBody>
          <a:bodyPr anchor="b">
            <a:normAutofit/>
          </a:bodyPr>
          <a:lstStyle>
            <a:lvl1pPr>
              <a:defRPr sz="27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4981627" y="0"/>
            <a:ext cx="3476570" cy="5143499"/>
          </a:xfrm>
        </p:spPr>
        <p:txBody>
          <a:bodyPr>
            <a:normAutofit/>
          </a:bodyPr>
          <a:lstStyle>
            <a:lvl1pPr marL="0" indent="0" algn="ctr">
              <a:buNone/>
              <a:defRPr sz="15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4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015370" y="2631233"/>
            <a:ext cx="7442828" cy="1079072"/>
          </a:xfrm>
        </p:spPr>
        <p:txBody>
          <a:bodyPr anchor="b">
            <a:normAutofit/>
          </a:bodyPr>
          <a:lstStyle>
            <a:lvl1pPr>
              <a:defRPr sz="2700"/>
            </a:lvl1pPr>
          </a:lstStyle>
          <a:p>
            <a:r>
              <a:rPr lang="en-US"/>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86701" y="0"/>
            <a:ext cx="7771496" cy="2571750"/>
          </a:xfrm>
        </p:spPr>
        <p:txBody>
          <a:bodyPr>
            <a:normAutofit/>
          </a:bodyPr>
          <a:lstStyle>
            <a:lvl1pPr marL="0" indent="0" algn="ctr">
              <a:buNone/>
              <a:defRPr sz="1500"/>
            </a:lvl1pPr>
          </a:lstStyle>
          <a:p>
            <a:r>
              <a:rPr lang="en-US"/>
              <a:t>Click icon to add picture</a:t>
            </a:r>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445770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8458200" y="0"/>
            <a:ext cx="685800" cy="6858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672471" y="0"/>
            <a:ext cx="0" cy="51435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015371" y="3921366"/>
            <a:ext cx="7442828" cy="1026192"/>
          </a:xfrm>
          <a:prstGeom prst="rect">
            <a:avLst/>
          </a:prstGeom>
        </p:spPr>
        <p:txBody>
          <a:bodyPr anchor="t">
            <a:normAutofit/>
          </a:bodyPr>
          <a:lstStyle>
            <a:lvl1pPr marL="0" indent="0" algn="l">
              <a:lnSpc>
                <a:spcPct val="80000"/>
              </a:lnSpc>
              <a:spcBef>
                <a:spcPts val="0"/>
              </a:spcBef>
              <a:buNone/>
              <a:defRPr sz="1500" spc="0" baseline="0">
                <a:solidFill>
                  <a:schemeClr val="tx1"/>
                </a:solidFill>
                <a:latin typeface="+mn-lt"/>
              </a:defRPr>
            </a:lvl1pPr>
          </a:lstStyle>
          <a:p>
            <a:pPr lvl="0"/>
            <a:r>
              <a:rPr lang="en-US"/>
              <a:t>Click to add subtitle</a:t>
            </a:r>
          </a:p>
        </p:txBody>
      </p:sp>
    </p:spTree>
    <p:extLst>
      <p:ext uri="{BB962C8B-B14F-4D97-AF65-F5344CB8AC3E}">
        <p14:creationId xmlns:p14="http://schemas.microsoft.com/office/powerpoint/2010/main" val="2685512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8" name="Picture 7" descr="usg_logo_black-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52" y="137160"/>
            <a:ext cx="5224059" cy="1186782"/>
          </a:xfrm>
          <a:prstGeom prst="rect">
            <a:avLst/>
          </a:prstGeom>
        </p:spPr>
      </p:pic>
      <p:sp>
        <p:nvSpPr>
          <p:cNvPr id="3" name="Title Placeholder 2"/>
          <p:cNvSpPr>
            <a:spLocks noGrp="1"/>
          </p:cNvSpPr>
          <p:nvPr>
            <p:ph type="title"/>
          </p:nvPr>
        </p:nvSpPr>
        <p:spPr>
          <a:xfrm>
            <a:off x="628650" y="216712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22456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100000">
              <a:schemeClr val="bg1">
                <a:shade val="30000"/>
                <a:satMod val="200000"/>
                <a:alpha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descr="usg_logo_black-03.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400" y="4476750"/>
            <a:ext cx="2514600" cy="571258"/>
          </a:xfrm>
          <a:prstGeom prst="rect">
            <a:avLst/>
          </a:prstGeom>
        </p:spPr>
      </p:pic>
      <p:sp>
        <p:nvSpPr>
          <p:cNvPr id="4" name="Slide Number Placeholder 3"/>
          <p:cNvSpPr>
            <a:spLocks noGrp="1"/>
          </p:cNvSpPr>
          <p:nvPr>
            <p:ph type="sldNum" sz="quarter" idx="4"/>
          </p:nvPr>
        </p:nvSpPr>
        <p:spPr>
          <a:xfrm>
            <a:off x="8134674" y="4672584"/>
            <a:ext cx="552126" cy="274637"/>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675" b="0" cap="all" spc="113" baseline="0">
                <a:solidFill>
                  <a:schemeClr val="bg2">
                    <a:lumMod val="50000"/>
                  </a:schemeClr>
                </a:solidFill>
                <a:latin typeface="Univers Light" panose="020B0403020202020204" pitchFamily="34" charset="0"/>
              </a:defRPr>
            </a:lvl1pPr>
          </a:lstStyle>
          <a:p>
            <a:endParaRPr lang="en-US"/>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675" b="0" cap="all" spc="113" baseline="0">
                <a:solidFill>
                  <a:schemeClr val="bg2">
                    <a:lumMod val="50000"/>
                  </a:schemeClr>
                </a:solidFill>
                <a:latin typeface="Univers Light" panose="020B0403020202020204" pitchFamily="34" charset="0"/>
              </a:defRPr>
            </a:lvl1pPr>
          </a:lstStyle>
          <a:p>
            <a:endParaRPr lang="en-US"/>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309103" y="4457701"/>
            <a:ext cx="726737" cy="488934"/>
          </a:xfrm>
          <a:prstGeom prst="rect">
            <a:avLst/>
          </a:prstGeom>
        </p:spPr>
        <p:txBody>
          <a:bodyPr vert="horz" lIns="91440" tIns="45720" rIns="91440" bIns="45720" rtlCol="0" anchor="ctr"/>
          <a:lstStyle>
            <a:lvl1pPr algn="ctr">
              <a:defRPr sz="900" b="1" spc="113" baseline="0">
                <a:solidFill>
                  <a:schemeClr val="tx1"/>
                </a:solidFill>
                <a:latin typeface="+mn-lt"/>
              </a:defRPr>
            </a:lvl1pPr>
          </a:lstStyle>
          <a:p>
            <a:fld id="{18D65601-5AE2-46FC-B138-694DDD2B510D}" type="slidenum">
              <a:rPr lang="en-US" smtClean="0"/>
              <a:pPr/>
              <a:t>‹#›</a:t>
            </a:fld>
            <a:endParaRPr lang="en-US"/>
          </a:p>
        </p:txBody>
      </p:sp>
    </p:spTree>
    <p:extLst>
      <p:ext uri="{BB962C8B-B14F-4D97-AF65-F5344CB8AC3E}">
        <p14:creationId xmlns:p14="http://schemas.microsoft.com/office/powerpoint/2010/main" val="4213853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lag55@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jgall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aching.resources.osu.edu/teaching-topics/high-impact-practices-enhancin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jgalle.com/wp-content/uploads/2025/05/4a-High-Impact-Practices-worksheet.docx" TargetMode="External"/><Relationship Id="rId13" Type="http://schemas.openxmlformats.org/officeDocument/2006/relationships/hyperlink" Target="https://jgalle.com/wp-content/uploads/2024/11/Course-redesign-webinar-nov-21.pdf" TargetMode="External"/><Relationship Id="rId3" Type="http://schemas.openxmlformats.org/officeDocument/2006/relationships/hyperlink" Target="https://jgalle.com/wp-content/uploads/2024/10/Meauxmentum-Scholars-Workshop-2024-collated-slides.pdf" TargetMode="External"/><Relationship Id="rId7" Type="http://schemas.openxmlformats.org/officeDocument/2006/relationships/hyperlink" Target="https://jgalle.com/wp-content/uploads/2025/05/4b-8-KEY-ELEMENTS-Worksheet.docx" TargetMode="External"/><Relationship Id="rId12" Type="http://schemas.openxmlformats.org/officeDocument/2006/relationships/hyperlink" Target="https://jgalle.com/wp-content/uploads/2024/11/SoTL-talk-fall-24-MS-program-notes-inc2.pdf" TargetMode="External"/><Relationship Id="rId17" Type="http://schemas.openxmlformats.org/officeDocument/2006/relationships/hyperlink" Target="https://jgalle.com/wp-content/uploads/2025/05/2025-MS-FLC-meeting-for-April-in-person.pptx" TargetMode="External"/><Relationship Id="rId2" Type="http://schemas.openxmlformats.org/officeDocument/2006/relationships/notesSlide" Target="../notesSlides/notesSlide18.xml"/><Relationship Id="rId16" Type="http://schemas.openxmlformats.org/officeDocument/2006/relationships/hyperlink" Target="https://jgalle.com/wp-content/uploads/2025/05/00-March-checkin-Courses-for-our-Learners-MS-Final-Reports.pptx" TargetMode="External"/><Relationship Id="rId1" Type="http://schemas.openxmlformats.org/officeDocument/2006/relationships/slideLayout" Target="../slideLayouts/slideLayout12.xml"/><Relationship Id="rId6" Type="http://schemas.openxmlformats.org/officeDocument/2006/relationships/hyperlink" Target="https://jgalle.com/wp-content/uploads/2025/05/3-TiLT-worksheet.docx" TargetMode="External"/><Relationship Id="rId11" Type="http://schemas.openxmlformats.org/officeDocument/2006/relationships/hyperlink" Target="https://jgalle.com/wp-content/uploads/2024/11/Best-Practices-in-Online-Teaching_Presentation-at-Louisiana-Board-of-Regents.pdf" TargetMode="External"/><Relationship Id="rId5" Type="http://schemas.openxmlformats.org/officeDocument/2006/relationships/hyperlink" Target="https://jgalle.com/wp-content/uploads/2025/05/2-ST-Inventory-of-Possible-Practices.docx" TargetMode="External"/><Relationship Id="rId15" Type="http://schemas.openxmlformats.org/officeDocument/2006/relationships/hyperlink" Target="https://jgalle.com/wp-content/uploads/2025/02/February-2025-check-in-ppt-with-Notes.pdf" TargetMode="External"/><Relationship Id="rId10" Type="http://schemas.openxmlformats.org/officeDocument/2006/relationships/hyperlink" Target="https://jgalle.com/wp-content/uploads/2024/11/Meauxmentum-Scholars-GenAI-copy.pdf" TargetMode="External"/><Relationship Id="rId4" Type="http://schemas.openxmlformats.org/officeDocument/2006/relationships/hyperlink" Target="https://onedrive.live.com/?redeem=aHR0cHM6Ly8xZHJ2Lm1zL2IvYy8xNzA2OTUyMTBlNmMyZWViL0Vic1VPSTU5LWV0Qm4tQ2NCY1pxUE93QjVFc21CdFhXSEY0amtTX0hLcW1wV3c%5FZT1LbWVpeDk&amp;cid=170695210E6C2EEB&amp;id=170695210E6C2EEB%21s8e3814bbf97d41eb9fe09c05c66a3cec&amp;parId=170695210E6C2EEB%21s2dec62fc1dff431f8a513cfe6868fce4&amp;o=OneUp" TargetMode="External"/><Relationship Id="rId9" Type="http://schemas.openxmlformats.org/officeDocument/2006/relationships/hyperlink" Target="https://jgalle.com/wp-content/uploads/2024/10/8-MS-2.0-Sept-4th-webinar-slides.pdf" TargetMode="External"/><Relationship Id="rId14" Type="http://schemas.openxmlformats.org/officeDocument/2006/relationships/hyperlink" Target="https://jgalle.com/wp-content/uploads/2025/01/2025-checkin-MS-FLC-meeting-finalUS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eachinginhighered.com/podcast/small-teaching-reprised/" TargetMode="External"/><Relationship Id="rId7" Type="http://schemas.openxmlformats.org/officeDocument/2006/relationships/hyperlink" Target="https://cei.bd.psu.edu/2021/08/09/small-teaching-tips-the-beginning-middle-and-end-of-class/"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www.ala.org/acrl/publications/keeping_up_with/small_teaching" TargetMode="External"/><Relationship Id="rId5" Type="http://schemas.openxmlformats.org/officeDocument/2006/relationships/hyperlink" Target="https://gcci.uconn.edu/2019/08/19/applying-james-langs-small-teaching-in-stem-classrooms/" TargetMode="External"/><Relationship Id="rId4" Type="http://schemas.openxmlformats.org/officeDocument/2006/relationships/hyperlink" Target="https://crln.acrl.org/index.php/crlnews/article/view/24768/326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ilthighered.com/tiltexamplesandresourc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aacu.org/trending-topics/high-impact"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https://www.tbr.edu/student-success/high-impact-practices" TargetMode="External"/><Relationship Id="rId4" Type="http://schemas.openxmlformats.org/officeDocument/2006/relationships/hyperlink" Target="https://teaching.resources.osu.edu/teaching-topics/high-impact-practices-enhanc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hyperlink" Target="https://form.jotform.com/251214477673056"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jgalle.com/" TargetMode="External"/><Relationship Id="rId4" Type="http://schemas.openxmlformats.org/officeDocument/2006/relationships/hyperlink" Target="mailto:ellag55@gmail.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iamioh.edu/centers-institutes/center-for-teaching-excellence/faculty-learning-communities/index.html#:~:text=A%20faculty%20learning%20community%20(FLC)%20is%20a,FLC%20model%20was%20initiated%20at%20Miami%20University"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dsu.edu/TDClient/1796/Portal/KB/ArticleDet?ID=148389#:~:text=The%20TILT%20(Transparency%20in%20Learning,constitutes%20excellence%20in%20the%20task"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 y="1332738"/>
            <a:ext cx="7886700" cy="993775"/>
          </a:xfrm>
        </p:spPr>
        <p:txBody>
          <a:bodyPr>
            <a:normAutofit fontScale="90000"/>
          </a:bodyPr>
          <a:lstStyle/>
          <a:p>
            <a:br>
              <a:rPr lang="en-US"/>
            </a:br>
            <a:br>
              <a:rPr lang="en-US"/>
            </a:br>
            <a:br>
              <a:rPr lang="en-US"/>
            </a:br>
            <a:r>
              <a:rPr lang="en-US"/>
              <a:t>Meauxmentum Scholar Reflections:</a:t>
            </a:r>
            <a:br>
              <a:rPr lang="en-US"/>
            </a:br>
            <a:r>
              <a:rPr lang="en-US"/>
              <a:t>Final Workshop</a:t>
            </a:r>
            <a:br>
              <a:rPr lang="en-US"/>
            </a:br>
            <a:br>
              <a:rPr lang="en-US"/>
            </a:br>
            <a:r>
              <a:rPr lang="en-US"/>
              <a:t>May 21, 2025</a:t>
            </a:r>
            <a:br>
              <a:rPr lang="en-US"/>
            </a:br>
            <a:br>
              <a:rPr lang="en-US"/>
            </a:br>
            <a:r>
              <a:rPr lang="en-US"/>
              <a:t> </a:t>
            </a:r>
          </a:p>
        </p:txBody>
      </p:sp>
      <p:sp>
        <p:nvSpPr>
          <p:cNvPr id="3" name="TextBox 2">
            <a:extLst>
              <a:ext uri="{FF2B5EF4-FFF2-40B4-BE49-F238E27FC236}">
                <a16:creationId xmlns:a16="http://schemas.microsoft.com/office/drawing/2014/main" id="{98B1AEDB-0C31-4F21-BBD5-77A0691F76DC}"/>
              </a:ext>
            </a:extLst>
          </p:cNvPr>
          <p:cNvSpPr txBox="1"/>
          <p:nvPr/>
        </p:nvSpPr>
        <p:spPr>
          <a:xfrm>
            <a:off x="2373086" y="3543300"/>
            <a:ext cx="4678680" cy="1169551"/>
          </a:xfrm>
          <a:prstGeom prst="rect">
            <a:avLst/>
          </a:prstGeom>
          <a:noFill/>
        </p:spPr>
        <p:txBody>
          <a:bodyPr wrap="square" rtlCol="0">
            <a:spAutoFit/>
          </a:bodyPr>
          <a:lstStyle/>
          <a:p>
            <a:pPr algn="ctr"/>
            <a:r>
              <a:rPr lang="en-US" sz="1400"/>
              <a:t>Jeffery Galle, Ph.D.</a:t>
            </a:r>
          </a:p>
          <a:p>
            <a:pPr algn="ctr"/>
            <a:r>
              <a:rPr lang="en-US" sz="1400"/>
              <a:t>Creative Engagement with Faculty</a:t>
            </a:r>
          </a:p>
          <a:p>
            <a:pPr algn="ctr"/>
            <a:r>
              <a:rPr lang="en-US" sz="1400">
                <a:hlinkClick r:id="rId3"/>
              </a:rPr>
              <a:t>ellag55@gmail.com</a:t>
            </a:r>
            <a:r>
              <a:rPr lang="en-US" sz="1400"/>
              <a:t> </a:t>
            </a:r>
          </a:p>
          <a:p>
            <a:pPr algn="ctr"/>
            <a:r>
              <a:rPr lang="en-US" sz="1400">
                <a:hlinkClick r:id="rId4"/>
              </a:rPr>
              <a:t>https://Jgalle.com</a:t>
            </a:r>
            <a:r>
              <a:rPr lang="en-US" sz="1400"/>
              <a:t>   (website), </a:t>
            </a:r>
          </a:p>
          <a:p>
            <a:pPr algn="ctr"/>
            <a:r>
              <a:rPr lang="en-US" sz="1400"/>
              <a:t> </a:t>
            </a:r>
          </a:p>
        </p:txBody>
      </p:sp>
    </p:spTree>
    <p:extLst>
      <p:ext uri="{BB962C8B-B14F-4D97-AF65-F5344CB8AC3E}">
        <p14:creationId xmlns:p14="http://schemas.microsoft.com/office/powerpoint/2010/main" val="14670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3454B54-6C25-AAE2-FF56-382B551FC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C37081-76F0-5EA5-4CDF-9DEF01E08964}"/>
              </a:ext>
            </a:extLst>
          </p:cNvPr>
          <p:cNvSpPr>
            <a:spLocks noGrp="1"/>
          </p:cNvSpPr>
          <p:nvPr>
            <p:ph type="title"/>
          </p:nvPr>
        </p:nvSpPr>
        <p:spPr>
          <a:xfrm>
            <a:off x="1219200" y="205980"/>
            <a:ext cx="7467600" cy="304384"/>
          </a:xfrm>
        </p:spPr>
        <p:txBody>
          <a:bodyPr>
            <a:noAutofit/>
          </a:bodyPr>
          <a:lstStyle/>
          <a:p>
            <a:r>
              <a:rPr lang="en-US" sz="2400"/>
              <a:t>Revising the Discovery Draft</a:t>
            </a:r>
          </a:p>
        </p:txBody>
      </p:sp>
      <p:sp>
        <p:nvSpPr>
          <p:cNvPr id="3" name="Content Placeholder 2">
            <a:extLst>
              <a:ext uri="{FF2B5EF4-FFF2-40B4-BE49-F238E27FC236}">
                <a16:creationId xmlns:a16="http://schemas.microsoft.com/office/drawing/2014/main" id="{A74A0F36-062B-736C-352E-1E348247806C}"/>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2400">
              <a:solidFill>
                <a:prstClr val="black"/>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a:solidFill>
                  <a:prstClr val="black"/>
                </a:solidFill>
              </a:rPr>
              <a:t>A persuasive statement:</a:t>
            </a:r>
            <a:endParaRPr kumimoji="0" lang="en-US" sz="2400" b="1" i="0" u="none" strike="noStrike" kern="1200" cap="none" spc="0" normalizeH="0" baseline="0" noProof="0">
              <a:ln>
                <a:noFill/>
              </a:ln>
              <a:solidFill>
                <a:prstClr val="black"/>
              </a:solidFill>
              <a:effectLst/>
              <a:uLnTx/>
              <a:uFillTx/>
              <a:latin typeface="Century Gothic"/>
              <a:ea typeface="+mn-e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a:solidFill>
                  <a:prstClr val="black"/>
                </a:solidFill>
              </a:rPr>
              <a:t>“ I was intrigued by Dr. Frank Williams’ interactive activity of giving poor instructions on how to build a paper airplane and then realizing how frustrating it must be for students to receive poorly written instructions for an assignment.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a:solidFill>
                  <a:prstClr val="black"/>
                </a:solidFill>
              </a:rPr>
              <a:t>Furthermore, </a:t>
            </a:r>
            <a:r>
              <a:rPr lang="en-US" sz="2400" err="1">
                <a:solidFill>
                  <a:prstClr val="black"/>
                </a:solidFill>
              </a:rPr>
              <a:t>TiLTing</a:t>
            </a:r>
            <a:r>
              <a:rPr lang="en-US" sz="2400">
                <a:solidFill>
                  <a:prstClr val="black"/>
                </a:solidFill>
              </a:rPr>
              <a:t> assignments makes it easier for grading by the instructor as well.”</a:t>
            </a:r>
          </a:p>
          <a:p>
            <a:pPr marL="0" indent="0">
              <a:buNone/>
            </a:pPr>
            <a:endParaRPr lang="en-US" sz="2400"/>
          </a:p>
        </p:txBody>
      </p:sp>
      <p:sp>
        <p:nvSpPr>
          <p:cNvPr id="4" name="Slide Number Placeholder 3">
            <a:extLst>
              <a:ext uri="{FF2B5EF4-FFF2-40B4-BE49-F238E27FC236}">
                <a16:creationId xmlns:a16="http://schemas.microsoft.com/office/drawing/2014/main" id="{2C825CCF-024D-8AF7-97E3-F6A80899D65A}"/>
              </a:ext>
            </a:extLst>
          </p:cNvPr>
          <p:cNvSpPr>
            <a:spLocks noGrp="1"/>
          </p:cNvSpPr>
          <p:nvPr>
            <p:ph type="sldNum" sz="quarter" idx="10"/>
          </p:nvPr>
        </p:nvSpPr>
        <p:spPr/>
        <p:txBody>
          <a:bodyPr/>
          <a:lstStyle/>
          <a:p>
            <a:fld id="{64336152-522D-534E-A387-BE770A7CAF94}" type="slidenum">
              <a:rPr lang="en-US" smtClean="0"/>
              <a:pPr/>
              <a:t>10</a:t>
            </a:fld>
            <a:endParaRPr lang="en-US"/>
          </a:p>
        </p:txBody>
      </p:sp>
    </p:spTree>
    <p:extLst>
      <p:ext uri="{BB962C8B-B14F-4D97-AF65-F5344CB8AC3E}">
        <p14:creationId xmlns:p14="http://schemas.microsoft.com/office/powerpoint/2010/main" val="103889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CF23449E-D66A-7CB6-9104-03AC113D9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28EF2-CA2A-C9B1-937F-235B82224E9E}"/>
              </a:ext>
            </a:extLst>
          </p:cNvPr>
          <p:cNvSpPr>
            <a:spLocks noGrp="1"/>
          </p:cNvSpPr>
          <p:nvPr>
            <p:ph type="title"/>
          </p:nvPr>
        </p:nvSpPr>
        <p:spPr>
          <a:xfrm>
            <a:off x="1101611" y="313881"/>
            <a:ext cx="7209782" cy="381063"/>
          </a:xfrm>
        </p:spPr>
        <p:txBody>
          <a:bodyPr>
            <a:normAutofit fontScale="90000"/>
          </a:bodyPr>
          <a:lstStyle/>
          <a:p>
            <a:pPr algn="ctr"/>
            <a:r>
              <a:rPr lang="en-US"/>
              <a:t>What They’re Saying: HIPS</a:t>
            </a:r>
            <a:endParaRPr lang="en-ZA"/>
          </a:p>
        </p:txBody>
      </p:sp>
      <p:sp>
        <p:nvSpPr>
          <p:cNvPr id="3" name="Content Placeholder 2">
            <a:extLst>
              <a:ext uri="{FF2B5EF4-FFF2-40B4-BE49-F238E27FC236}">
                <a16:creationId xmlns:a16="http://schemas.microsoft.com/office/drawing/2014/main" id="{CC832D15-3E67-965C-D3AD-E6B3CC46326E}"/>
              </a:ext>
            </a:extLst>
          </p:cNvPr>
          <p:cNvSpPr>
            <a:spLocks noGrp="1"/>
          </p:cNvSpPr>
          <p:nvPr>
            <p:ph sz="quarter" idx="12"/>
          </p:nvPr>
        </p:nvSpPr>
        <p:spPr>
          <a:xfrm>
            <a:off x="1550420" y="786467"/>
            <a:ext cx="6414198" cy="4043151"/>
          </a:xfrm>
        </p:spPr>
        <p:txBody>
          <a:bodyPr>
            <a:normAutofit lnSpcReduction="10000"/>
          </a:bodyPr>
          <a:lstStyle/>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r>
              <a:rPr lang="en-US" sz="2800">
                <a:solidFill>
                  <a:srgbClr val="000000"/>
                </a:solidFill>
                <a:latin typeface="proximanova"/>
              </a:rPr>
              <a:t>Scholars at t</a:t>
            </a:r>
            <a:r>
              <a:rPr lang="en-US" sz="2800" b="0" i="0">
                <a:solidFill>
                  <a:srgbClr val="000000"/>
                </a:solidFill>
                <a:effectLst/>
                <a:latin typeface="proximanova"/>
              </a:rPr>
              <a:t>he Ohio State U teaching site point out, “When thoughtfully designed and administered, HIPs boost student engagement, a key moderator for student success.” </a:t>
            </a:r>
          </a:p>
          <a:p>
            <a:pPr marL="0" indent="0">
              <a:lnSpc>
                <a:spcPct val="107000"/>
              </a:lnSpc>
              <a:spcAft>
                <a:spcPts val="600"/>
              </a:spcAft>
              <a:buNone/>
            </a:pPr>
            <a:r>
              <a:rPr lang="en-US" kern="100">
                <a:solidFill>
                  <a:srgbClr val="000000"/>
                </a:solidFill>
                <a:latin typeface="proximanova"/>
                <a:ea typeface="Aptos" panose="020B0004020202020204" pitchFamily="34" charset="0"/>
                <a:cs typeface="Times New Roman" panose="02020603050405020304" pitchFamily="18" charset="0"/>
              </a:rPr>
              <a:t>[from </a:t>
            </a:r>
            <a:r>
              <a:rPr lang="en-US" kern="100">
                <a:solidFill>
                  <a:srgbClr val="000000"/>
                </a:solidFill>
                <a:latin typeface="proximanova"/>
                <a:ea typeface="Aptos" panose="020B0004020202020204" pitchFamily="34" charset="0"/>
                <a:cs typeface="Times New Roman" panose="02020603050405020304" pitchFamily="18" charset="0"/>
                <a:hlinkClick r:id="rId3"/>
              </a:rPr>
              <a:t>https://teaching.resources.osu.edu/teaching-topics/high-impact-practices-enhancing</a:t>
            </a:r>
            <a:r>
              <a:rPr lang="en-US" kern="100">
                <a:solidFill>
                  <a:srgbClr val="000000"/>
                </a:solidFill>
                <a:latin typeface="proximanova"/>
                <a:ea typeface="Aptos" panose="020B0004020202020204" pitchFamily="34" charset="0"/>
                <a:cs typeface="Times New Roman" panose="02020603050405020304" pitchFamily="18" charset="0"/>
              </a:rPr>
              <a:t> ]</a:t>
            </a:r>
          </a:p>
          <a:p>
            <a:pPr marL="0" indent="0">
              <a:lnSpc>
                <a:spcPct val="107000"/>
              </a:lnSpc>
              <a:spcAft>
                <a:spcPts val="600"/>
              </a:spcAft>
              <a:buNone/>
            </a:pPr>
            <a:endParaRPr lang="en-US" kern="100">
              <a:solidFill>
                <a:srgbClr val="000000"/>
              </a:solidFill>
              <a:latin typeface="proximanova"/>
              <a:ea typeface="Aptos" panose="020B0004020202020204" pitchFamily="34" charset="0"/>
              <a:cs typeface="Times New Roman" panose="02020603050405020304" pitchFamily="18" charset="0"/>
            </a:endParaRPr>
          </a:p>
          <a:p>
            <a:pPr marL="0" indent="0">
              <a:lnSpc>
                <a:spcPct val="107000"/>
              </a:lnSpc>
              <a:spcAft>
                <a:spcPts val="600"/>
              </a:spcAft>
              <a:buNone/>
            </a:pPr>
            <a:r>
              <a:rPr lang="en-US" kern="100">
                <a:solidFill>
                  <a:srgbClr val="000000"/>
                </a:solidFill>
                <a:latin typeface="proximanova"/>
                <a:ea typeface="Aptos" panose="020B0004020202020204" pitchFamily="34" charset="0"/>
                <a:cs typeface="Times New Roman" panose="02020603050405020304" pitchFamily="18" charset="0"/>
              </a:rPr>
              <a:t>Note: Our work with the 8 Key Elements of HIPS also ensures individual HIPS will be ‘thoughtfully designed and administered.’ </a:t>
            </a: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C4A5D4F-681D-C8B1-254E-A6F49AE65AD6}"/>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234308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4D4ECB69-4B3F-B8F6-4A01-BFFD202A0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97360-B003-1D4D-20EF-11D134AFB04D}"/>
              </a:ext>
            </a:extLst>
          </p:cNvPr>
          <p:cNvSpPr>
            <a:spLocks noGrp="1"/>
          </p:cNvSpPr>
          <p:nvPr>
            <p:ph type="title"/>
          </p:nvPr>
        </p:nvSpPr>
        <p:spPr>
          <a:xfrm>
            <a:off x="840921" y="313881"/>
            <a:ext cx="7470472" cy="381063"/>
          </a:xfrm>
        </p:spPr>
        <p:txBody>
          <a:bodyPr>
            <a:normAutofit fontScale="90000"/>
          </a:bodyPr>
          <a:lstStyle/>
          <a:p>
            <a:pPr algn="ctr"/>
            <a:r>
              <a:rPr lang="en-US"/>
              <a:t>What They’re Saying: AI, Online, SoTL, Course Design</a:t>
            </a:r>
            <a:endParaRPr lang="en-ZA"/>
          </a:p>
        </p:txBody>
      </p:sp>
      <p:sp>
        <p:nvSpPr>
          <p:cNvPr id="3" name="Content Placeholder 2">
            <a:extLst>
              <a:ext uri="{FF2B5EF4-FFF2-40B4-BE49-F238E27FC236}">
                <a16:creationId xmlns:a16="http://schemas.microsoft.com/office/drawing/2014/main" id="{556BBB8A-40D5-AE40-96B3-576A19E52286}"/>
              </a:ext>
            </a:extLst>
          </p:cNvPr>
          <p:cNvSpPr>
            <a:spLocks noGrp="1"/>
          </p:cNvSpPr>
          <p:nvPr>
            <p:ph sz="quarter" idx="12"/>
          </p:nvPr>
        </p:nvSpPr>
        <p:spPr>
          <a:xfrm>
            <a:off x="783771" y="786467"/>
            <a:ext cx="7180847" cy="4043151"/>
          </a:xfrm>
        </p:spPr>
        <p:txBody>
          <a:bodyPr>
            <a:normAutofit/>
          </a:bodyPr>
          <a:lstStyle/>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Check out the work of Nirmal Trivedi, Beyza Lorenz, Denise Domizi, or myself as sources for </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Leads, </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Closes, </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Anecdotes, or</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Persuasive Statements</a:t>
            </a:r>
          </a:p>
          <a:p>
            <a:pPr marL="0" indent="0">
              <a:lnSpc>
                <a:spcPct val="107000"/>
              </a:lnSpc>
              <a:spcAft>
                <a:spcPts val="600"/>
              </a:spcAft>
              <a:buNone/>
            </a:pP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F286D6A-C711-ADE3-BF56-D2AB491D27FC}"/>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103755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EE8E-1481-433C-BB3B-446B447395F3}"/>
              </a:ext>
            </a:extLst>
          </p:cNvPr>
          <p:cNvSpPr>
            <a:spLocks noGrp="1"/>
          </p:cNvSpPr>
          <p:nvPr>
            <p:ph type="title"/>
          </p:nvPr>
        </p:nvSpPr>
        <p:spPr>
          <a:xfrm>
            <a:off x="1219200" y="196280"/>
            <a:ext cx="7467600" cy="527346"/>
          </a:xfrm>
        </p:spPr>
        <p:txBody>
          <a:bodyPr>
            <a:normAutofit/>
          </a:bodyPr>
          <a:lstStyle/>
          <a:p>
            <a:r>
              <a:rPr lang="en-US" sz="2400"/>
              <a:t>Summary: Revising and Editing Checklist</a:t>
            </a:r>
          </a:p>
        </p:txBody>
      </p:sp>
      <p:sp>
        <p:nvSpPr>
          <p:cNvPr id="4" name="Slide Number Placeholder 3"/>
          <p:cNvSpPr>
            <a:spLocks noGrp="1"/>
          </p:cNvSpPr>
          <p:nvPr>
            <p:ph type="sldNum" sz="quarter" idx="10"/>
          </p:nvPr>
        </p:nvSpPr>
        <p:spPr/>
        <p:txBody>
          <a:bodyPr/>
          <a:lstStyle/>
          <a:p>
            <a:fld id="{64336152-522D-534E-A387-BE770A7CAF94}" type="slidenum">
              <a:rPr lang="en-US" smtClean="0"/>
              <a:pPr/>
              <a:t>13</a:t>
            </a:fld>
            <a:endParaRPr lang="en-US"/>
          </a:p>
        </p:txBody>
      </p:sp>
      <p:sp>
        <p:nvSpPr>
          <p:cNvPr id="6" name="Content Placeholder 5">
            <a:extLst>
              <a:ext uri="{FF2B5EF4-FFF2-40B4-BE49-F238E27FC236}">
                <a16:creationId xmlns:a16="http://schemas.microsoft.com/office/drawing/2014/main" id="{C36E66BD-3F7A-F6A4-D446-472286B9C8B2}"/>
              </a:ext>
            </a:extLst>
          </p:cNvPr>
          <p:cNvSpPr>
            <a:spLocks noGrp="1"/>
          </p:cNvSpPr>
          <p:nvPr>
            <p:ph idx="1"/>
          </p:nvPr>
        </p:nvSpPr>
        <p:spPr>
          <a:xfrm>
            <a:off x="1219200" y="1052809"/>
            <a:ext cx="7467600" cy="3619775"/>
          </a:xfrm>
        </p:spPr>
        <p:txBody>
          <a:bodyPr>
            <a:normAutofit/>
          </a:bodyPr>
          <a:lstStyle/>
          <a:p>
            <a:r>
              <a:rPr lang="en-US" sz="2400"/>
              <a:t>Improve the Lead, Close, and add Anecdotes, Persuasive Statements.</a:t>
            </a:r>
          </a:p>
          <a:p>
            <a:r>
              <a:rPr lang="en-US" sz="2400"/>
              <a:t>Bring into greater clarity my own creativity in course changes and application of them. </a:t>
            </a:r>
          </a:p>
          <a:p>
            <a:r>
              <a:rPr lang="en-US" sz="2400"/>
              <a:t>Finally, what to change/how to change the FLC members’ reflections?</a:t>
            </a:r>
          </a:p>
        </p:txBody>
      </p:sp>
    </p:spTree>
    <p:extLst>
      <p:ext uri="{BB962C8B-B14F-4D97-AF65-F5344CB8AC3E}">
        <p14:creationId xmlns:p14="http://schemas.microsoft.com/office/powerpoint/2010/main" val="393762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5A3F55-351F-A0A9-B75E-850470840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9A783-AD8E-D3EF-5D7D-97F01E74D041}"/>
              </a:ext>
            </a:extLst>
          </p:cNvPr>
          <p:cNvSpPr>
            <a:spLocks noGrp="1"/>
          </p:cNvSpPr>
          <p:nvPr>
            <p:ph type="title"/>
          </p:nvPr>
        </p:nvSpPr>
        <p:spPr>
          <a:xfrm>
            <a:off x="1219200" y="205979"/>
            <a:ext cx="7467600" cy="857250"/>
          </a:xfrm>
        </p:spPr>
        <p:txBody>
          <a:bodyPr anchor="ctr">
            <a:normAutofit/>
          </a:bodyPr>
          <a:lstStyle/>
          <a:p>
            <a:r>
              <a:rPr lang="en-US"/>
              <a:t>Thoughts, conversation, practice</a:t>
            </a:r>
          </a:p>
        </p:txBody>
      </p:sp>
      <p:pic>
        <p:nvPicPr>
          <p:cNvPr id="5" name="Content Placeholder 4">
            <a:extLst>
              <a:ext uri="{FF2B5EF4-FFF2-40B4-BE49-F238E27FC236}">
                <a16:creationId xmlns:a16="http://schemas.microsoft.com/office/drawing/2014/main" id="{F730AC77-8AF5-A7DA-9FC0-83DD6BE28A26}"/>
              </a:ext>
            </a:extLst>
          </p:cNvPr>
          <p:cNvPicPr>
            <a:picLocks noGrp="1" noChangeAspect="1"/>
          </p:cNvPicPr>
          <p:nvPr>
            <p:ph sz="half" idx="1"/>
          </p:nvPr>
        </p:nvPicPr>
        <p:blipFill>
          <a:blip r:embed="rId3"/>
          <a:srcRect l="7894" r="7899" b="5"/>
          <a:stretch/>
        </p:blipFill>
        <p:spPr>
          <a:xfrm>
            <a:off x="527958" y="1063229"/>
            <a:ext cx="3657600" cy="3257550"/>
          </a:xfrm>
          <a:noFill/>
        </p:spPr>
      </p:pic>
      <p:sp>
        <p:nvSpPr>
          <p:cNvPr id="12" name="Content Placeholder 3">
            <a:extLst>
              <a:ext uri="{FF2B5EF4-FFF2-40B4-BE49-F238E27FC236}">
                <a16:creationId xmlns:a16="http://schemas.microsoft.com/office/drawing/2014/main" id="{21819032-099B-B8E2-451D-D676D084C391}"/>
              </a:ext>
            </a:extLst>
          </p:cNvPr>
          <p:cNvSpPr>
            <a:spLocks noGrp="1"/>
          </p:cNvSpPr>
          <p:nvPr>
            <p:ph sz="half" idx="2"/>
          </p:nvPr>
        </p:nvSpPr>
        <p:spPr>
          <a:xfrm>
            <a:off x="4324673" y="1063229"/>
            <a:ext cx="4574397" cy="3257550"/>
          </a:xfrm>
        </p:spPr>
        <p:txBody>
          <a:bodyPr/>
          <a:lstStyle/>
          <a:p>
            <a:r>
              <a:rPr lang="en-US"/>
              <a:t>Lead</a:t>
            </a:r>
          </a:p>
          <a:p>
            <a:r>
              <a:rPr lang="en-US"/>
              <a:t>Close</a:t>
            </a:r>
          </a:p>
          <a:p>
            <a:r>
              <a:rPr lang="en-US"/>
              <a:t>Anecdote(s)</a:t>
            </a:r>
          </a:p>
          <a:p>
            <a:r>
              <a:rPr lang="en-US"/>
              <a:t>Persuasive statement</a:t>
            </a:r>
          </a:p>
        </p:txBody>
      </p:sp>
      <p:sp>
        <p:nvSpPr>
          <p:cNvPr id="4" name="Slide Number Placeholder 3">
            <a:extLst>
              <a:ext uri="{FF2B5EF4-FFF2-40B4-BE49-F238E27FC236}">
                <a16:creationId xmlns:a16="http://schemas.microsoft.com/office/drawing/2014/main" id="{28EB96F2-9630-99A9-AD66-AEE71FF96DE6}"/>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14</a:t>
            </a:fld>
            <a:endParaRPr lang="en-US"/>
          </a:p>
        </p:txBody>
      </p:sp>
    </p:spTree>
    <p:extLst>
      <p:ext uri="{BB962C8B-B14F-4D97-AF65-F5344CB8AC3E}">
        <p14:creationId xmlns:p14="http://schemas.microsoft.com/office/powerpoint/2010/main" val="3231360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7E277C-A218-37B7-C51A-51EB5E6CE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23A6E-0AF1-923A-146B-2BE9A7711DFC}"/>
              </a:ext>
            </a:extLst>
          </p:cNvPr>
          <p:cNvSpPr>
            <a:spLocks noGrp="1"/>
          </p:cNvSpPr>
          <p:nvPr>
            <p:ph type="title"/>
          </p:nvPr>
        </p:nvSpPr>
        <p:spPr>
          <a:xfrm>
            <a:off x="1219200" y="205980"/>
            <a:ext cx="7467600" cy="304384"/>
          </a:xfrm>
        </p:spPr>
        <p:txBody>
          <a:bodyPr>
            <a:noAutofit/>
          </a:bodyPr>
          <a:lstStyle/>
          <a:p>
            <a:r>
              <a:rPr lang="en-US" sz="2400"/>
              <a:t>II. MS Sharing Experiences</a:t>
            </a:r>
          </a:p>
        </p:txBody>
      </p:sp>
      <p:sp>
        <p:nvSpPr>
          <p:cNvPr id="3" name="Content Placeholder 2">
            <a:extLst>
              <a:ext uri="{FF2B5EF4-FFF2-40B4-BE49-F238E27FC236}">
                <a16:creationId xmlns:a16="http://schemas.microsoft.com/office/drawing/2014/main" id="{C0B53899-C7FA-E35C-13A1-D527133EBD9E}"/>
              </a:ext>
            </a:extLst>
          </p:cNvPr>
          <p:cNvSpPr>
            <a:spLocks noGrp="1"/>
          </p:cNvSpPr>
          <p:nvPr>
            <p:ph idx="1"/>
          </p:nvPr>
        </p:nvSpPr>
        <p:spPr>
          <a:xfrm>
            <a:off x="349624" y="510364"/>
            <a:ext cx="8337176" cy="4427156"/>
          </a:xfrm>
        </p:spPr>
        <p:txBody>
          <a:bodyPr>
            <a:noAutofit/>
          </a:bodyPr>
          <a:lstStyle/>
          <a:p>
            <a:pPr marL="0" marR="0">
              <a:lnSpc>
                <a:spcPct val="115000"/>
              </a:lnSpc>
              <a:spcAft>
                <a:spcPts val="800"/>
              </a:spcAft>
              <a:buNone/>
            </a:pPr>
            <a:r>
              <a:rPr kumimoji="0" lang="en-US" sz="16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Alicia Book </a:t>
            </a:r>
            <a:r>
              <a:rPr kumimoji="0" lang="en-US" sz="160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is an Assistant Professor in the College of Nursing and School of Allied Health at Northwestern State University.</a:t>
            </a:r>
            <a:r>
              <a:rPr kumimoji="0" lang="en-US" sz="16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a:lnSpc>
                <a:spcPct val="115000"/>
              </a:lnSpc>
              <a:spcAft>
                <a:spcPts val="800"/>
              </a:spcAft>
              <a:buNone/>
            </a:pPr>
            <a:r>
              <a:rPr kumimoji="0" lang="en-US" sz="16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Jennifer Lofton </a:t>
            </a:r>
            <a:r>
              <a:rPr kumimoji="0" lang="en-US" sz="160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is an Associate Professor of English at Bossier Parish CC.</a:t>
            </a:r>
          </a:p>
          <a:p>
            <a:pPr marL="0" marR="0">
              <a:lnSpc>
                <a:spcPct val="115000"/>
              </a:lnSpc>
              <a:spcAft>
                <a:spcPts val="800"/>
              </a:spcAft>
              <a:buNone/>
            </a:pPr>
            <a:r>
              <a:rPr kumimoji="0" lang="en-US" sz="16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Melissa Madden </a:t>
            </a:r>
            <a:r>
              <a:rPr kumimoji="0" lang="en-US" sz="160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is an Assistant Professor and the RN to BSN Program Chair at Louisiana Tech University.</a:t>
            </a:r>
          </a:p>
          <a:p>
            <a:pPr marL="0" marR="0">
              <a:lnSpc>
                <a:spcPct val="115000"/>
              </a:lnSpc>
              <a:spcAft>
                <a:spcPts val="800"/>
              </a:spcAft>
              <a:buNone/>
            </a:pPr>
            <a:r>
              <a:rPr kumimoji="0" lang="en-US" sz="1600" b="1"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Rogers Martin </a:t>
            </a:r>
            <a:r>
              <a:rPr kumimoji="0" lang="en-US" sz="160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is an Instructor of mathematics in the College of Arts and Sciences at Louisiana State U in Shreveport. </a:t>
            </a:r>
          </a:p>
          <a:p>
            <a:pPr marL="0" marR="0">
              <a:lnSpc>
                <a:spcPct val="115000"/>
              </a:lnSpc>
              <a:spcAft>
                <a:spcPts val="800"/>
              </a:spcAft>
              <a:buNone/>
            </a:pPr>
            <a:r>
              <a:rPr lang="en-US" sz="1600" b="1" kern="100">
                <a:effectLst/>
                <a:latin typeface="Aptos" panose="020B0004020202020204" pitchFamily="34" charset="0"/>
                <a:ea typeface="Aptos" panose="020B0004020202020204" pitchFamily="34" charset="0"/>
                <a:cs typeface="Times New Roman" panose="02020603050405020304" pitchFamily="18" charset="0"/>
              </a:rPr>
              <a:t>Meredith McKinnie </a:t>
            </a:r>
            <a:r>
              <a:rPr lang="en-US" sz="1600" kern="100">
                <a:effectLst/>
                <a:latin typeface="Aptos" panose="020B0004020202020204" pitchFamily="34" charset="0"/>
                <a:ea typeface="Aptos" panose="020B0004020202020204" pitchFamily="34" charset="0"/>
                <a:cs typeface="Times New Roman" panose="02020603050405020304" pitchFamily="18" charset="0"/>
              </a:rPr>
              <a:t>is an Assistant Professor of English in the College of Arts, Education, &amp; Sciences at University of Louisiana at Monroe. </a:t>
            </a:r>
            <a:r>
              <a:rPr lang="en-US" sz="1600" kern="100">
                <a:latin typeface="Aptos" panose="020B0004020202020204" pitchFamily="34" charset="0"/>
                <a:ea typeface="Aptos" panose="020B0004020202020204" pitchFamily="34" charset="0"/>
                <a:cs typeface="Times New Roman" panose="02020603050405020304" pitchFamily="18" charset="0"/>
              </a:rPr>
              <a:t>Director of 1</a:t>
            </a:r>
            <a:r>
              <a:rPr lang="en-US" sz="1600" kern="100" baseline="30000">
                <a:latin typeface="Aptos" panose="020B0004020202020204" pitchFamily="34" charset="0"/>
                <a:ea typeface="Aptos" panose="020B0004020202020204" pitchFamily="34" charset="0"/>
                <a:cs typeface="Times New Roman" panose="02020603050405020304" pitchFamily="18" charset="0"/>
              </a:rPr>
              <a:t>st</a:t>
            </a:r>
            <a:r>
              <a:rPr lang="en-US" sz="1600" kern="100">
                <a:latin typeface="Aptos" panose="020B0004020202020204" pitchFamily="34" charset="0"/>
                <a:ea typeface="Aptos" panose="020B0004020202020204" pitchFamily="34" charset="0"/>
                <a:cs typeface="Times New Roman" panose="02020603050405020304" pitchFamily="18" charset="0"/>
              </a:rPr>
              <a:t> Year Composition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lang="en-US" sz="1600" b="1"/>
              <a:t>Wendy Sonnier </a:t>
            </a:r>
            <a:r>
              <a:rPr lang="en-US" sz="1600"/>
              <a:t>is an Assistant Professor of Business Administration at SOWELA TCC.</a:t>
            </a:r>
          </a:p>
          <a:p>
            <a:pPr marL="0" marR="0" lvl="0" indent="0" algn="l" defTabSz="914400" rtl="0" eaLnBrk="1" fontAlgn="auto" latinLnBrk="0" hangingPunct="1">
              <a:lnSpc>
                <a:spcPct val="100000"/>
              </a:lnSpc>
              <a:spcBef>
                <a:spcPct val="20000"/>
              </a:spcBef>
              <a:spcAft>
                <a:spcPts val="0"/>
              </a:spcAft>
              <a:buClrTx/>
              <a:buSzTx/>
              <a:buNone/>
              <a:tabLst/>
              <a:defRPr/>
            </a:pPr>
            <a:endParaRPr lang="en-US" sz="1600"/>
          </a:p>
        </p:txBody>
      </p:sp>
      <p:sp>
        <p:nvSpPr>
          <p:cNvPr id="4" name="Slide Number Placeholder 3">
            <a:extLst>
              <a:ext uri="{FF2B5EF4-FFF2-40B4-BE49-F238E27FC236}">
                <a16:creationId xmlns:a16="http://schemas.microsoft.com/office/drawing/2014/main" id="{D53B2C8C-4431-617B-4A23-C8E5E5885F96}"/>
              </a:ext>
            </a:extLst>
          </p:cNvPr>
          <p:cNvSpPr>
            <a:spLocks noGrp="1"/>
          </p:cNvSpPr>
          <p:nvPr>
            <p:ph type="sldNum" sz="quarter" idx="10"/>
          </p:nvPr>
        </p:nvSpPr>
        <p:spPr/>
        <p:txBody>
          <a:bodyPr/>
          <a:lstStyle/>
          <a:p>
            <a:fld id="{64336152-522D-534E-A387-BE770A7CAF94}" type="slidenum">
              <a:rPr lang="en-US" smtClean="0"/>
              <a:pPr/>
              <a:t>15</a:t>
            </a:fld>
            <a:endParaRPr lang="en-US"/>
          </a:p>
        </p:txBody>
      </p:sp>
    </p:spTree>
    <p:extLst>
      <p:ext uri="{BB962C8B-B14F-4D97-AF65-F5344CB8AC3E}">
        <p14:creationId xmlns:p14="http://schemas.microsoft.com/office/powerpoint/2010/main" val="268530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73A92E-8BA2-DC0D-7D69-513E30A24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E2DE9-89A1-203C-0286-AB29BB250B45}"/>
              </a:ext>
            </a:extLst>
          </p:cNvPr>
          <p:cNvSpPr>
            <a:spLocks noGrp="1"/>
          </p:cNvSpPr>
          <p:nvPr>
            <p:ph type="title"/>
          </p:nvPr>
        </p:nvSpPr>
        <p:spPr>
          <a:xfrm>
            <a:off x="1219200" y="205980"/>
            <a:ext cx="7467600" cy="304384"/>
          </a:xfrm>
        </p:spPr>
        <p:txBody>
          <a:bodyPr>
            <a:noAutofit/>
          </a:bodyPr>
          <a:lstStyle/>
          <a:p>
            <a:r>
              <a:rPr lang="en-US" sz="2400"/>
              <a:t>III. Q &amp; A, </a:t>
            </a:r>
            <a:r>
              <a:rPr kumimoji="0" lang="en-US" sz="2400" b="0" i="0" u="none" strike="noStrike" kern="1200" cap="none" spc="0" normalizeH="0" baseline="0" noProof="0">
                <a:ln>
                  <a:noFill/>
                </a:ln>
                <a:solidFill>
                  <a:prstClr val="black"/>
                </a:solidFill>
                <a:effectLst/>
                <a:uLnTx/>
                <a:uFillTx/>
                <a:latin typeface="Century Gothic"/>
                <a:ea typeface="+mj-ea"/>
                <a:cs typeface="+mj-cs"/>
              </a:rPr>
              <a:t>MS Materials, </a:t>
            </a:r>
            <a:r>
              <a:rPr lang="en-US" sz="2400"/>
              <a:t>Drafting review</a:t>
            </a:r>
          </a:p>
        </p:txBody>
      </p:sp>
      <p:sp>
        <p:nvSpPr>
          <p:cNvPr id="3" name="Content Placeholder 2">
            <a:extLst>
              <a:ext uri="{FF2B5EF4-FFF2-40B4-BE49-F238E27FC236}">
                <a16:creationId xmlns:a16="http://schemas.microsoft.com/office/drawing/2014/main" id="{CC74E5C4-DCCD-883A-DCB4-54883522CBC2}"/>
              </a:ext>
            </a:extLst>
          </p:cNvPr>
          <p:cNvSpPr>
            <a:spLocks noGrp="1"/>
          </p:cNvSpPr>
          <p:nvPr>
            <p:ph idx="1"/>
          </p:nvPr>
        </p:nvSpPr>
        <p:spPr>
          <a:xfrm>
            <a:off x="349624" y="510364"/>
            <a:ext cx="8337176" cy="4427156"/>
          </a:xfrm>
        </p:spPr>
        <p:txBody>
          <a:bodyPr>
            <a:noAutofit/>
          </a:bodyPr>
          <a:lstStyle/>
          <a:p>
            <a:pPr marL="0" marR="0">
              <a:lnSpc>
                <a:spcPct val="115000"/>
              </a:lnSpc>
              <a:spcAft>
                <a:spcPts val="800"/>
              </a:spcAft>
              <a:buNone/>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400">
                <a:latin typeface="Arial" panose="020B0604020202020204" pitchFamily="34" charset="0"/>
                <a:cs typeface="Arial" panose="020B0604020202020204" pitchFamily="34" charset="0"/>
              </a:rPr>
              <a:t>Questions for the Presenters or on the Reflection</a:t>
            </a:r>
          </a:p>
          <a:p>
            <a:pPr marL="0" marR="0">
              <a:lnSpc>
                <a:spcPct val="115000"/>
              </a:lnSpc>
              <a:spcAft>
                <a:spcPts val="800"/>
              </a:spcAft>
              <a:buNone/>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MS materials in support of the Reflection process</a:t>
            </a:r>
          </a:p>
          <a:p>
            <a:pPr marL="0" marR="0">
              <a:lnSpc>
                <a:spcPct val="115000"/>
              </a:lnSpc>
              <a:spcAft>
                <a:spcPts val="800"/>
              </a:spcAft>
              <a:buNone/>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Drafting the Reflection, a review</a:t>
            </a:r>
            <a:endParaRPr lang="en-US" sz="240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44333E-EF30-7A7B-31D1-F02A7DB7FCB5}"/>
              </a:ext>
            </a:extLst>
          </p:cNvPr>
          <p:cNvSpPr>
            <a:spLocks noGrp="1"/>
          </p:cNvSpPr>
          <p:nvPr>
            <p:ph type="sldNum" sz="quarter" idx="10"/>
          </p:nvPr>
        </p:nvSpPr>
        <p:spPr/>
        <p:txBody>
          <a:bodyPr/>
          <a:lstStyle/>
          <a:p>
            <a:fld id="{64336152-522D-534E-A387-BE770A7CAF94}" type="slidenum">
              <a:rPr lang="en-US" smtClean="0"/>
              <a:pPr/>
              <a:t>16</a:t>
            </a:fld>
            <a:endParaRPr lang="en-US"/>
          </a:p>
        </p:txBody>
      </p:sp>
    </p:spTree>
    <p:extLst>
      <p:ext uri="{BB962C8B-B14F-4D97-AF65-F5344CB8AC3E}">
        <p14:creationId xmlns:p14="http://schemas.microsoft.com/office/powerpoint/2010/main" val="213279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0ED37C-1D5B-CA66-1FB5-17D4B2AE6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DA6F3A-0D4B-7C2B-57D0-84630CEB28AC}"/>
              </a:ext>
            </a:extLst>
          </p:cNvPr>
          <p:cNvSpPr>
            <a:spLocks noGrp="1"/>
          </p:cNvSpPr>
          <p:nvPr>
            <p:ph type="title"/>
          </p:nvPr>
        </p:nvSpPr>
        <p:spPr>
          <a:xfrm>
            <a:off x="1219200" y="205980"/>
            <a:ext cx="7467600" cy="304384"/>
          </a:xfrm>
        </p:spPr>
        <p:txBody>
          <a:bodyPr>
            <a:noAutofit/>
          </a:bodyPr>
          <a:lstStyle/>
          <a:p>
            <a:r>
              <a:rPr lang="en-US" sz="2400"/>
              <a:t>III. Q &amp; A, </a:t>
            </a:r>
            <a:r>
              <a:rPr kumimoji="0" lang="en-US" sz="2400" b="0" i="0" u="none" strike="noStrike" kern="1200" cap="none" spc="0" normalizeH="0" baseline="0" noProof="0">
                <a:ln>
                  <a:noFill/>
                </a:ln>
                <a:solidFill>
                  <a:prstClr val="black"/>
                </a:solidFill>
                <a:effectLst/>
                <a:uLnTx/>
                <a:uFillTx/>
                <a:latin typeface="Century Gothic"/>
                <a:ea typeface="+mj-ea"/>
                <a:cs typeface="+mj-cs"/>
              </a:rPr>
              <a:t>MS Materials, </a:t>
            </a:r>
            <a:r>
              <a:rPr lang="en-US" sz="2400"/>
              <a:t>Drafting review</a:t>
            </a:r>
          </a:p>
        </p:txBody>
      </p:sp>
      <p:sp>
        <p:nvSpPr>
          <p:cNvPr id="3" name="Content Placeholder 2">
            <a:extLst>
              <a:ext uri="{FF2B5EF4-FFF2-40B4-BE49-F238E27FC236}">
                <a16:creationId xmlns:a16="http://schemas.microsoft.com/office/drawing/2014/main" id="{5D059739-4884-A4E7-421E-EDD1D0BBA2A2}"/>
              </a:ext>
            </a:extLst>
          </p:cNvPr>
          <p:cNvSpPr>
            <a:spLocks noGrp="1"/>
          </p:cNvSpPr>
          <p:nvPr>
            <p:ph idx="1"/>
          </p:nvPr>
        </p:nvSpPr>
        <p:spPr>
          <a:xfrm>
            <a:off x="349624" y="510364"/>
            <a:ext cx="8337176" cy="4427156"/>
          </a:xfrm>
        </p:spPr>
        <p:txBody>
          <a:bodyPr>
            <a:noAutofit/>
          </a:bodyPr>
          <a:lstStyle/>
          <a:p>
            <a:pPr marL="0" marR="0">
              <a:lnSpc>
                <a:spcPct val="115000"/>
              </a:lnSpc>
              <a:spcAft>
                <a:spcPts val="800"/>
              </a:spcAft>
              <a:buNone/>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cs typeface="Arial" panose="020B0604020202020204" pitchFamily="34" charset="0"/>
              </a:rPr>
              <a:t>Questions for the Presenters or on the Reflection</a:t>
            </a:r>
          </a:p>
          <a:p>
            <a:pPr marL="0" marR="0">
              <a:lnSpc>
                <a:spcPct val="115000"/>
              </a:lnSpc>
              <a:spcAft>
                <a:spcPts val="800"/>
              </a:spcAft>
              <a:buNone/>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MS materials in support of the Reflection process</a:t>
            </a:r>
          </a:p>
          <a:p>
            <a:pPr marL="0" marR="0">
              <a:lnSpc>
                <a:spcPct val="115000"/>
              </a:lnSpc>
              <a:spcAft>
                <a:spcPts val="800"/>
              </a:spcAft>
              <a:buNone/>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Drafting the Reflection, a review</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29DD74E-90C2-163E-1DFC-76AB9EA25FA5}"/>
              </a:ext>
            </a:extLst>
          </p:cNvPr>
          <p:cNvSpPr>
            <a:spLocks noGrp="1"/>
          </p:cNvSpPr>
          <p:nvPr>
            <p:ph type="sldNum" sz="quarter" idx="10"/>
          </p:nvPr>
        </p:nvSpPr>
        <p:spPr/>
        <p:txBody>
          <a:bodyPr/>
          <a:lstStyle/>
          <a:p>
            <a:fld id="{64336152-522D-534E-A387-BE770A7CAF94}" type="slidenum">
              <a:rPr lang="en-US" smtClean="0"/>
              <a:pPr/>
              <a:t>17</a:t>
            </a:fld>
            <a:endParaRPr lang="en-US"/>
          </a:p>
        </p:txBody>
      </p:sp>
    </p:spTree>
    <p:extLst>
      <p:ext uri="{BB962C8B-B14F-4D97-AF65-F5344CB8AC3E}">
        <p14:creationId xmlns:p14="http://schemas.microsoft.com/office/powerpoint/2010/main" val="142964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C690F0B-A70F-0CA6-59DC-728CC67B2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0CA00-4D92-3AA4-2EE7-238B6BF961D2}"/>
              </a:ext>
            </a:extLst>
          </p:cNvPr>
          <p:cNvSpPr>
            <a:spLocks noGrp="1"/>
          </p:cNvSpPr>
          <p:nvPr>
            <p:ph type="title"/>
          </p:nvPr>
        </p:nvSpPr>
        <p:spPr>
          <a:xfrm>
            <a:off x="1101611" y="377889"/>
            <a:ext cx="7356580" cy="479361"/>
          </a:xfrm>
        </p:spPr>
        <p:txBody>
          <a:bodyPr anchor="ctr">
            <a:normAutofit/>
          </a:bodyPr>
          <a:lstStyle/>
          <a:p>
            <a:pPr algn="ctr"/>
            <a:r>
              <a:rPr lang="en-US"/>
              <a:t>MS Materials: Year in Review</a:t>
            </a:r>
          </a:p>
        </p:txBody>
      </p:sp>
      <p:sp>
        <p:nvSpPr>
          <p:cNvPr id="3" name="Content Placeholder 2">
            <a:extLst>
              <a:ext uri="{FF2B5EF4-FFF2-40B4-BE49-F238E27FC236}">
                <a16:creationId xmlns:a16="http://schemas.microsoft.com/office/drawing/2014/main" id="{9321C2A0-3A73-A45F-3B3A-9725EC1169D9}"/>
              </a:ext>
            </a:extLst>
          </p:cNvPr>
          <p:cNvSpPr>
            <a:spLocks noGrp="1"/>
          </p:cNvSpPr>
          <p:nvPr>
            <p:ph sz="quarter" idx="12"/>
          </p:nvPr>
        </p:nvSpPr>
        <p:spPr>
          <a:xfrm>
            <a:off x="408213" y="857251"/>
            <a:ext cx="4376057" cy="3775398"/>
          </a:xfrm>
        </p:spPr>
        <p:txBody>
          <a:bodyPr>
            <a:normAutofit fontScale="92500" lnSpcReduction="20000"/>
          </a:body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3"/>
              </a:rPr>
              <a:t>August Kickoff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(full slide deck)</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Worksheets: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4"/>
              </a:rPr>
              <a:t>FLC Toolkit</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5"/>
              </a:rPr>
              <a:t>Small Teaching Inventory</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mn-cs"/>
                <a:hlinkClick r:id="rId6"/>
              </a:rPr>
              <a:t>TiLT</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6"/>
              </a:rPr>
              <a:t> worksheet</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7"/>
              </a:rPr>
              <a:t>HIPs the 8 Key Elements</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and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8"/>
              </a:rPr>
              <a:t>HIPS in individual courses</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hlinkClick r:id="rId9"/>
              </a:rPr>
              <a:t>September 4 virtual makeup</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a:solidFill>
                  <a:srgbClr val="000000"/>
                </a:solidFill>
                <a:latin typeface="Calibri" panose="020F0502020204030204" pitchFamily="34" charset="0"/>
                <a:ea typeface="Times New Roman" panose="02020603050405020304" pitchFamily="18" charset="0"/>
                <a:hlinkClick r:id="rId10"/>
              </a:rPr>
              <a:t>Fall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hlinkClick r:id="rId10"/>
              </a:rPr>
              <a:t>web 1: AI Uses &amp; Challenges</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a:solidFill>
                  <a:srgbClr val="000000"/>
                </a:solidFill>
                <a:latin typeface="Calibri" panose="020F0502020204030204" pitchFamily="34" charset="0"/>
                <a:ea typeface="Times New Roman" panose="02020603050405020304" pitchFamily="18" charset="0"/>
                <a:hlinkClick r:id="rId11"/>
              </a:rPr>
              <a:t>Fall web 2: Teaching Online BP</a:t>
            </a:r>
            <a:endParaRPr lang="en-US" sz="2400">
              <a:solidFill>
                <a:srgbClr val="000000"/>
              </a:solidFill>
              <a:latin typeface="Calibri" panose="020F0502020204030204" pitchFamily="34" charset="0"/>
              <a:ea typeface="Times New Roman" panose="02020603050405020304" pitchFamily="18" charset="0"/>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hlinkClick r:id="rId12"/>
              </a:rPr>
              <a:t>Fall web 3: Scholarship of T </a:t>
            </a:r>
            <a:r>
              <a:rPr lang="en-US" sz="2400">
                <a:solidFill>
                  <a:srgbClr val="000000"/>
                </a:solidFill>
                <a:latin typeface="Calibri" panose="020F0502020204030204" pitchFamily="34" charset="0"/>
                <a:ea typeface="Times New Roman" panose="02020603050405020304" pitchFamily="18" charset="0"/>
                <a:hlinkClick r:id="rId12"/>
              </a:rPr>
              <a:t>&amp; L</a:t>
            </a:r>
            <a:endParaRPr lang="en-US" sz="2400">
              <a:solidFill>
                <a:srgbClr val="000000"/>
              </a:solidFill>
              <a:latin typeface="Calibri" panose="020F0502020204030204" pitchFamily="34" charset="0"/>
              <a:ea typeface="Times New Roman" panose="02020603050405020304" pitchFamily="18" charset="0"/>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hlinkClick r:id="rId13"/>
              </a:rPr>
              <a:t>Fall web4: Course </a:t>
            </a:r>
            <a:r>
              <a:rPr lang="en-US" sz="2400">
                <a:solidFill>
                  <a:srgbClr val="000000"/>
                </a:solidFill>
                <a:latin typeface="Calibri" panose="020F0502020204030204" pitchFamily="34" charset="0"/>
                <a:ea typeface="Times New Roman" panose="02020603050405020304" pitchFamily="18" charset="0"/>
                <a:hlinkClick r:id="rId13"/>
              </a:rPr>
              <a:t>[Re]Design</a:t>
            </a: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sp>
        <p:nvSpPr>
          <p:cNvPr id="9" name="Content Placeholder 8">
            <a:extLst>
              <a:ext uri="{FF2B5EF4-FFF2-40B4-BE49-F238E27FC236}">
                <a16:creationId xmlns:a16="http://schemas.microsoft.com/office/drawing/2014/main" id="{BA5F43FD-783F-D037-D721-A9C26E03E5BD}"/>
              </a:ext>
            </a:extLst>
          </p:cNvPr>
          <p:cNvSpPr>
            <a:spLocks noGrp="1"/>
          </p:cNvSpPr>
          <p:nvPr>
            <p:ph sz="quarter" idx="11"/>
          </p:nvPr>
        </p:nvSpPr>
        <p:spPr>
          <a:xfrm>
            <a:off x="5001139" y="857251"/>
            <a:ext cx="3938754" cy="3775398"/>
          </a:xfrm>
        </p:spPr>
        <p:txBody>
          <a:bodyPr>
            <a:normAutofit/>
          </a:bodyPr>
          <a:lstStyle/>
          <a:p>
            <a:pPr algn="ctr"/>
            <a:r>
              <a:rPr lang="en-US" sz="2400"/>
              <a:t>MS 2025 Spring</a:t>
            </a:r>
          </a:p>
          <a:p>
            <a:r>
              <a:rPr lang="en-US" sz="2400">
                <a:hlinkClick r:id="rId14"/>
              </a:rPr>
              <a:t>January Check-in</a:t>
            </a:r>
            <a:r>
              <a:rPr lang="en-US" sz="2400"/>
              <a:t> (2x)</a:t>
            </a:r>
          </a:p>
          <a:p>
            <a:r>
              <a:rPr lang="en-US" sz="2400">
                <a:hlinkClick r:id="rId15"/>
              </a:rPr>
              <a:t>February Check-in</a:t>
            </a:r>
            <a:endParaRPr lang="en-US" sz="2400"/>
          </a:p>
          <a:p>
            <a:r>
              <a:rPr lang="en-US" sz="2400">
                <a:hlinkClick r:id="rId16"/>
              </a:rPr>
              <a:t>March Check-in</a:t>
            </a:r>
            <a:endParaRPr lang="en-US" sz="2400"/>
          </a:p>
          <a:p>
            <a:r>
              <a:rPr lang="en-US" sz="2400">
                <a:hlinkClick r:id="rId17"/>
              </a:rPr>
              <a:t>April pre-Summit workshop</a:t>
            </a:r>
            <a:endParaRPr lang="en-US" sz="2400"/>
          </a:p>
          <a:p>
            <a:r>
              <a:rPr lang="en-US" sz="2400"/>
              <a:t>May Reflection workshop</a:t>
            </a:r>
          </a:p>
          <a:p>
            <a:endParaRPr lang="en-US" sz="2400"/>
          </a:p>
        </p:txBody>
      </p:sp>
      <p:sp>
        <p:nvSpPr>
          <p:cNvPr id="4" name="Slide Number Placeholder 3">
            <a:extLst>
              <a:ext uri="{FF2B5EF4-FFF2-40B4-BE49-F238E27FC236}">
                <a16:creationId xmlns:a16="http://schemas.microsoft.com/office/drawing/2014/main" id="{AB059470-8BA8-9135-9D00-4F40E73CECC0}"/>
              </a:ext>
            </a:extLst>
          </p:cNvPr>
          <p:cNvSpPr>
            <a:spLocks noGrp="1"/>
          </p:cNvSpPr>
          <p:nvPr>
            <p:ph type="sldNum" sz="quarter" idx="15"/>
          </p:nvPr>
        </p:nvSpPr>
        <p:spPr/>
        <p:txBody>
          <a:bodyPr anchor="ctr">
            <a:normAutofit/>
          </a:bodyPr>
          <a:lstStyle/>
          <a:p>
            <a:pPr>
              <a:spcAft>
                <a:spcPts val="600"/>
              </a:spcAft>
            </a:pPr>
            <a:fld id="{64336152-522D-534E-A387-BE770A7CAF94}" type="slidenum">
              <a:rPr lang="en-US" smtClean="0"/>
              <a:pPr>
                <a:spcAft>
                  <a:spcPts val="600"/>
                </a:spcAft>
              </a:pPr>
              <a:t>18</a:t>
            </a:fld>
            <a:endParaRPr lang="en-US"/>
          </a:p>
        </p:txBody>
      </p:sp>
    </p:spTree>
    <p:extLst>
      <p:ext uri="{BB962C8B-B14F-4D97-AF65-F5344CB8AC3E}">
        <p14:creationId xmlns:p14="http://schemas.microsoft.com/office/powerpoint/2010/main" val="12481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C52E-7DA5-8667-F2CC-ED851B5F4D7F}"/>
              </a:ext>
            </a:extLst>
          </p:cNvPr>
          <p:cNvSpPr>
            <a:spLocks noGrp="1"/>
          </p:cNvSpPr>
          <p:nvPr>
            <p:ph type="title"/>
          </p:nvPr>
        </p:nvSpPr>
        <p:spPr>
          <a:xfrm>
            <a:off x="1101611" y="377889"/>
            <a:ext cx="7356580" cy="33252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925B034-B4D9-8B0B-D2F7-46690051E75F}"/>
              </a:ext>
            </a:extLst>
          </p:cNvPr>
          <p:cNvSpPr>
            <a:spLocks noGrp="1"/>
          </p:cNvSpPr>
          <p:nvPr>
            <p:ph sz="quarter" idx="12"/>
          </p:nvPr>
        </p:nvSpPr>
        <p:spPr/>
        <p:txBody>
          <a:bodyPr/>
          <a:lstStyle/>
          <a:p>
            <a:endParaRPr lang="en-US"/>
          </a:p>
        </p:txBody>
      </p:sp>
      <p:sp>
        <p:nvSpPr>
          <p:cNvPr id="4" name="Content Placeholder 3">
            <a:extLst>
              <a:ext uri="{FF2B5EF4-FFF2-40B4-BE49-F238E27FC236}">
                <a16:creationId xmlns:a16="http://schemas.microsoft.com/office/drawing/2014/main" id="{BB5C1123-0856-64A2-2D9B-999785097029}"/>
              </a:ext>
            </a:extLst>
          </p:cNvPr>
          <p:cNvSpPr>
            <a:spLocks noGrp="1"/>
          </p:cNvSpPr>
          <p:nvPr>
            <p:ph sz="quarter" idx="11"/>
          </p:nvPr>
        </p:nvSpPr>
        <p:spPr/>
        <p:txBody>
          <a:bodyPr/>
          <a:lstStyle/>
          <a:p>
            <a:endParaRPr lang="en-US"/>
          </a:p>
        </p:txBody>
      </p:sp>
      <p:sp>
        <p:nvSpPr>
          <p:cNvPr id="5" name="Slide Number Placeholder 4">
            <a:extLst>
              <a:ext uri="{FF2B5EF4-FFF2-40B4-BE49-F238E27FC236}">
                <a16:creationId xmlns:a16="http://schemas.microsoft.com/office/drawing/2014/main" id="{5BA4F7CB-D9CF-F5B2-07AB-E5450949E668}"/>
              </a:ext>
            </a:extLst>
          </p:cNvPr>
          <p:cNvSpPr>
            <a:spLocks noGrp="1"/>
          </p:cNvSpPr>
          <p:nvPr>
            <p:ph type="sldNum" sz="quarter" idx="15"/>
          </p:nvPr>
        </p:nvSpPr>
        <p:spPr/>
        <p:txBody>
          <a:bodyPr/>
          <a:lstStyle/>
          <a:p>
            <a:fld id="{18D65601-5AE2-46FC-B138-694DDD2B510D}" type="slidenum">
              <a:rPr lang="en-US" smtClean="0"/>
              <a:pPr/>
              <a:t>19</a:t>
            </a:fld>
            <a:endParaRPr lang="en-US"/>
          </a:p>
        </p:txBody>
      </p:sp>
    </p:spTree>
    <p:extLst>
      <p:ext uri="{BB962C8B-B14F-4D97-AF65-F5344CB8AC3E}">
        <p14:creationId xmlns:p14="http://schemas.microsoft.com/office/powerpoint/2010/main" val="379020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A08CF8-E8B4-F4CE-849E-75D34B79DF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C4F2B-54D9-0652-31F5-3F2B8DF7CD70}"/>
              </a:ext>
            </a:extLst>
          </p:cNvPr>
          <p:cNvSpPr>
            <a:spLocks noGrp="1"/>
          </p:cNvSpPr>
          <p:nvPr>
            <p:ph type="title"/>
          </p:nvPr>
        </p:nvSpPr>
        <p:spPr>
          <a:xfrm>
            <a:off x="1219200" y="205979"/>
            <a:ext cx="7467600" cy="857250"/>
          </a:xfrm>
        </p:spPr>
        <p:txBody>
          <a:bodyPr anchor="ctr">
            <a:normAutofit/>
          </a:bodyPr>
          <a:lstStyle/>
          <a:p>
            <a:r>
              <a:rPr lang="en-US"/>
              <a:t>Today’s Tasks </a:t>
            </a:r>
          </a:p>
        </p:txBody>
      </p:sp>
      <p:pic>
        <p:nvPicPr>
          <p:cNvPr id="12" name="Content Placeholder 11">
            <a:extLst>
              <a:ext uri="{FF2B5EF4-FFF2-40B4-BE49-F238E27FC236}">
                <a16:creationId xmlns:a16="http://schemas.microsoft.com/office/drawing/2014/main" id="{DA775E56-B51E-0900-1B5D-EEE3E916ED79}"/>
              </a:ext>
            </a:extLst>
          </p:cNvPr>
          <p:cNvPicPr>
            <a:picLocks noGrp="1" noChangeAspect="1"/>
          </p:cNvPicPr>
          <p:nvPr>
            <p:ph sz="half" idx="1"/>
          </p:nvPr>
        </p:nvPicPr>
        <p:blipFill>
          <a:blip r:embed="rId3"/>
          <a:srcRect l="8548" r="28294"/>
          <a:stretch/>
        </p:blipFill>
        <p:spPr>
          <a:xfrm>
            <a:off x="338667" y="1063229"/>
            <a:ext cx="3522133" cy="3394472"/>
          </a:xfrm>
          <a:prstGeom prst="rect">
            <a:avLst/>
          </a:prstGeom>
          <a:noFill/>
        </p:spPr>
      </p:pic>
      <p:sp>
        <p:nvSpPr>
          <p:cNvPr id="3" name="Content Placeholder 2">
            <a:extLst>
              <a:ext uri="{FF2B5EF4-FFF2-40B4-BE49-F238E27FC236}">
                <a16:creationId xmlns:a16="http://schemas.microsoft.com/office/drawing/2014/main" id="{F9177CF2-B330-E4EC-F56F-3D96F8A780A7}"/>
              </a:ext>
            </a:extLst>
          </p:cNvPr>
          <p:cNvSpPr>
            <a:spLocks noGrp="1"/>
          </p:cNvSpPr>
          <p:nvPr>
            <p:ph sz="half" idx="2"/>
          </p:nvPr>
        </p:nvSpPr>
        <p:spPr>
          <a:xfrm>
            <a:off x="4724399" y="1131688"/>
            <a:ext cx="3810000" cy="3394471"/>
          </a:xfrm>
        </p:spPr>
        <p:txBody>
          <a:bodyPr>
            <a:normAutofit/>
          </a:bodyPr>
          <a:lstStyle/>
          <a:p>
            <a:pPr>
              <a:lnSpc>
                <a:spcPct val="90000"/>
              </a:lnSpc>
            </a:pPr>
            <a:r>
              <a:rPr lang="en-US" sz="1800"/>
              <a:t>To discuss tips for revising a full draft of the reflection </a:t>
            </a:r>
          </a:p>
          <a:p>
            <a:pPr marL="0" indent="0">
              <a:lnSpc>
                <a:spcPct val="90000"/>
              </a:lnSpc>
              <a:buNone/>
            </a:pPr>
            <a:endParaRPr lang="en-US" sz="1800"/>
          </a:p>
          <a:p>
            <a:pPr>
              <a:lnSpc>
                <a:spcPct val="90000"/>
              </a:lnSpc>
            </a:pPr>
            <a:r>
              <a:rPr lang="en-US" sz="1800"/>
              <a:t>To listen and respond to MS speakers as they describe their experiences this year.</a:t>
            </a:r>
          </a:p>
          <a:p>
            <a:pPr marL="0" indent="0">
              <a:lnSpc>
                <a:spcPct val="90000"/>
              </a:lnSpc>
              <a:buNone/>
            </a:pPr>
            <a:endParaRPr lang="en-US" sz="1800"/>
          </a:p>
          <a:p>
            <a:pPr>
              <a:lnSpc>
                <a:spcPct val="90000"/>
              </a:lnSpc>
            </a:pPr>
            <a:r>
              <a:rPr lang="en-US" sz="1800"/>
              <a:t>To host a Q and A, review  materials and the process for drafting the Reflection.  </a:t>
            </a:r>
          </a:p>
          <a:p>
            <a:pPr>
              <a:lnSpc>
                <a:spcPct val="90000"/>
              </a:lnSpc>
            </a:pPr>
            <a:endParaRPr lang="en-US" sz="1800"/>
          </a:p>
          <a:p>
            <a:pPr>
              <a:lnSpc>
                <a:spcPct val="90000"/>
              </a:lnSpc>
            </a:pPr>
            <a:endParaRPr lang="en-US" sz="1800"/>
          </a:p>
          <a:p>
            <a:pPr>
              <a:lnSpc>
                <a:spcPct val="90000"/>
              </a:lnSpc>
            </a:pPr>
            <a:endParaRPr lang="en-US" sz="1800"/>
          </a:p>
        </p:txBody>
      </p:sp>
      <p:sp>
        <p:nvSpPr>
          <p:cNvPr id="4" name="Slide Number Placeholder 3">
            <a:extLst>
              <a:ext uri="{FF2B5EF4-FFF2-40B4-BE49-F238E27FC236}">
                <a16:creationId xmlns:a16="http://schemas.microsoft.com/office/drawing/2014/main" id="{90843AF5-D53A-7083-4DC6-E541801D7B68}"/>
              </a:ext>
            </a:extLst>
          </p:cNvPr>
          <p:cNvSpPr>
            <a:spLocks noGrp="1"/>
          </p:cNvSpPr>
          <p:nvPr>
            <p:ph type="sldNum" sz="quarter" idx="10"/>
          </p:nvPr>
        </p:nvSpPr>
        <p:spPr>
          <a:xfrm>
            <a:off x="8134674" y="4672584"/>
            <a:ext cx="552126" cy="274637"/>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645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C60-AA38-5DEF-3160-0CAA68F3D28C}"/>
              </a:ext>
            </a:extLst>
          </p:cNvPr>
          <p:cNvSpPr>
            <a:spLocks noGrp="1"/>
          </p:cNvSpPr>
          <p:nvPr>
            <p:ph type="title"/>
          </p:nvPr>
        </p:nvSpPr>
        <p:spPr>
          <a:xfrm>
            <a:off x="1101611" y="313881"/>
            <a:ext cx="7209782" cy="706655"/>
          </a:xfrm>
        </p:spPr>
        <p:txBody>
          <a:bodyPr>
            <a:normAutofit fontScale="90000"/>
          </a:bodyPr>
          <a:lstStyle/>
          <a:p>
            <a:pPr algn="ctr"/>
            <a:r>
              <a:rPr lang="en-US"/>
              <a:t>Other available materials: Class, Assignments, Experiential Learning</a:t>
            </a:r>
            <a:endParaRPr lang="en-ZA"/>
          </a:p>
        </p:txBody>
      </p:sp>
      <p:sp>
        <p:nvSpPr>
          <p:cNvPr id="3" name="Content Placeholder 2">
            <a:extLst>
              <a:ext uri="{FF2B5EF4-FFF2-40B4-BE49-F238E27FC236}">
                <a16:creationId xmlns:a16="http://schemas.microsoft.com/office/drawing/2014/main" id="{1EBEE570-1B5E-FFD1-485D-D77E4E6FE7C0}"/>
              </a:ext>
            </a:extLst>
          </p:cNvPr>
          <p:cNvSpPr>
            <a:spLocks noGrp="1"/>
          </p:cNvSpPr>
          <p:nvPr>
            <p:ph sz="quarter" idx="12"/>
          </p:nvPr>
        </p:nvSpPr>
        <p:spPr>
          <a:xfrm>
            <a:off x="938099" y="903484"/>
            <a:ext cx="7030244" cy="4043151"/>
          </a:xfrm>
        </p:spPr>
        <p:txBody>
          <a:bodyPr>
            <a:normAutofit/>
          </a:bodyPr>
          <a:lstStyle/>
          <a:p>
            <a:pPr marL="0" indent="0">
              <a:lnSpc>
                <a:spcPct val="107000"/>
              </a:lnSpc>
              <a:spcAft>
                <a:spcPts val="600"/>
              </a:spcAft>
              <a:buNone/>
            </a:pPr>
            <a:endParaRPr lang="en-US" sz="1800" kern="100">
              <a:latin typeface="Aptos" panose="020B0004020202020204" pitchFamily="34" charset="0"/>
              <a:ea typeface="Aptos" panose="020B0004020202020204" pitchFamily="34" charset="0"/>
              <a:cs typeface="Times New Roman" panose="02020603050405020304" pitchFamily="18" charset="0"/>
              <a:hlinkClick r:id="rId3"/>
            </a:endParaRPr>
          </a:p>
          <a:p>
            <a:pPr marL="0" indent="0">
              <a:lnSpc>
                <a:spcPct val="107000"/>
              </a:lnSpc>
              <a:spcAft>
                <a:spcPts val="600"/>
              </a:spcAft>
              <a:buNone/>
            </a:pPr>
            <a:r>
              <a:rPr lang="en-US" sz="1800" kern="100">
                <a:latin typeface="Aptos" panose="020B0004020202020204" pitchFamily="34" charset="0"/>
                <a:ea typeface="Aptos" panose="020B0004020202020204" pitchFamily="34" charset="0"/>
                <a:cs typeface="Times New Roman" panose="02020603050405020304" pitchFamily="18" charset="0"/>
                <a:hlinkClick r:id="rId3"/>
              </a:rPr>
              <a:t>https://teachinginhighered.com/podcast/small-teaching-reprised/</a:t>
            </a:r>
            <a:r>
              <a:rPr lang="en-US" sz="1800" kern="100">
                <a:latin typeface="Aptos" panose="020B0004020202020204" pitchFamily="34" charset="0"/>
                <a:ea typeface="Aptos" panose="020B0004020202020204" pitchFamily="34" charset="0"/>
                <a:cs typeface="Times New Roman" panose="02020603050405020304" pitchFamily="18" charset="0"/>
              </a:rPr>
              <a:t>    </a:t>
            </a:r>
            <a:r>
              <a:rPr lang="en-US" sz="1800" i="1" kern="100">
                <a:latin typeface="Aptos" panose="020B0004020202020204" pitchFamily="34" charset="0"/>
                <a:ea typeface="Aptos" panose="020B0004020202020204" pitchFamily="34" charset="0"/>
                <a:cs typeface="Times New Roman" panose="02020603050405020304" pitchFamily="18" charset="0"/>
              </a:rPr>
              <a:t>Inside Higher Ed</a:t>
            </a:r>
            <a:r>
              <a:rPr lang="en-US" sz="1800" kern="100">
                <a:latin typeface="Aptos" panose="020B0004020202020204" pitchFamily="34" charset="0"/>
                <a:ea typeface="Aptos" panose="020B0004020202020204" pitchFamily="34" charset="0"/>
                <a:cs typeface="Times New Roman" panose="02020603050405020304" pitchFamily="18" charset="0"/>
              </a:rPr>
              <a:t> interview with Jim Lang after 2nd ed of ST published. </a:t>
            </a:r>
          </a:p>
          <a:p>
            <a:pPr marL="0" indent="0">
              <a:lnSpc>
                <a:spcPct val="107000"/>
              </a:lnSpc>
              <a:spcAft>
                <a:spcPts val="600"/>
              </a:spcAft>
              <a:buNone/>
            </a:pPr>
            <a:r>
              <a:rPr lang="en-US" sz="1800" kern="100">
                <a:latin typeface="Aptos" panose="020B0004020202020204" pitchFamily="34" charset="0"/>
                <a:ea typeface="Aptos" panose="020B0004020202020204" pitchFamily="34" charset="0"/>
                <a:cs typeface="Times New Roman" panose="02020603050405020304" pitchFamily="18" charset="0"/>
                <a:hlinkClick r:id="rId4"/>
              </a:rPr>
              <a:t>https://crln.acrl.org/index.php/crlnews/article/view/24768/32616</a:t>
            </a:r>
            <a:r>
              <a:rPr lang="en-US" sz="1800" kern="100">
                <a:latin typeface="Aptos" panose="020B0004020202020204" pitchFamily="34" charset="0"/>
                <a:ea typeface="Aptos" panose="020B0004020202020204" pitchFamily="34" charset="0"/>
                <a:cs typeface="Times New Roman" panose="02020603050405020304" pitchFamily="18" charset="0"/>
              </a:rPr>
              <a:t>    good survey, types, analysis</a:t>
            </a:r>
          </a:p>
          <a:p>
            <a:pPr marL="0" indent="0">
              <a:lnSpc>
                <a:spcPct val="107000"/>
              </a:lnSpc>
              <a:spcAft>
                <a:spcPts val="600"/>
              </a:spcAft>
              <a:buNone/>
            </a:pPr>
            <a:r>
              <a:rPr lang="en-US" sz="1800" kern="100">
                <a:latin typeface="Aptos" panose="020B0004020202020204" pitchFamily="34" charset="0"/>
                <a:ea typeface="Aptos" panose="020B0004020202020204" pitchFamily="34" charset="0"/>
                <a:cs typeface="Times New Roman" panose="02020603050405020304" pitchFamily="18" charset="0"/>
                <a:hlinkClick r:id="rId5"/>
              </a:rPr>
              <a:t>https://gcci.uconn.edu/2019/08/19/applying-james-langs-small-teaching-in-stem-classrooms/</a:t>
            </a:r>
            <a:r>
              <a:rPr lang="en-US" sz="1800" kern="100">
                <a:latin typeface="Aptos" panose="020B0004020202020204" pitchFamily="34" charset="0"/>
                <a:ea typeface="Aptos" panose="020B0004020202020204" pitchFamily="34" charset="0"/>
                <a:cs typeface="Times New Roman" panose="02020603050405020304" pitchFamily="18" charset="0"/>
              </a:rPr>
              <a:t>    	applying ST in STEM courses</a:t>
            </a:r>
          </a:p>
          <a:p>
            <a:pPr marL="0" indent="0">
              <a:lnSpc>
                <a:spcPct val="107000"/>
              </a:lnSpc>
              <a:spcAft>
                <a:spcPts val="600"/>
              </a:spcAft>
              <a:buNone/>
            </a:pPr>
            <a:r>
              <a:rPr lang="en-US" sz="1800" kern="100">
                <a:latin typeface="Aptos" panose="020B0004020202020204" pitchFamily="34" charset="0"/>
                <a:ea typeface="Aptos" panose="020B0004020202020204" pitchFamily="34" charset="0"/>
                <a:cs typeface="Times New Roman" panose="02020603050405020304" pitchFamily="18" charset="0"/>
              </a:rPr>
              <a:t> </a:t>
            </a:r>
            <a:r>
              <a:rPr lang="en-US" sz="1800" kern="100">
                <a:latin typeface="Aptos" panose="020B0004020202020204" pitchFamily="34" charset="0"/>
                <a:ea typeface="Aptos" panose="020B0004020202020204" pitchFamily="34" charset="0"/>
                <a:cs typeface="Times New Roman" panose="02020603050405020304" pitchFamily="18" charset="0"/>
                <a:hlinkClick r:id="rId6"/>
              </a:rPr>
              <a:t>https://www.ala.org/acrl/publications/keeping_up_with/small_teaching</a:t>
            </a:r>
            <a:r>
              <a:rPr lang="en-US" sz="1800" kern="100">
                <a:latin typeface="Aptos" panose="020B0004020202020204" pitchFamily="34" charset="0"/>
                <a:ea typeface="Aptos" panose="020B0004020202020204" pitchFamily="34" charset="0"/>
                <a:cs typeface="Times New Roman" panose="02020603050405020304" pitchFamily="18" charset="0"/>
              </a:rPr>
              <a:t>    ST in Information Literacy, a course example</a:t>
            </a:r>
          </a:p>
          <a:p>
            <a:pPr marL="0" indent="0">
              <a:lnSpc>
                <a:spcPct val="107000"/>
              </a:lnSpc>
              <a:spcAft>
                <a:spcPts val="600"/>
              </a:spcAft>
              <a:buNone/>
            </a:pPr>
            <a:r>
              <a:rPr lang="en-US" sz="1800" kern="100">
                <a:latin typeface="Aptos" panose="020B0004020202020204" pitchFamily="34" charset="0"/>
                <a:ea typeface="Aptos" panose="020B0004020202020204" pitchFamily="34" charset="0"/>
                <a:cs typeface="Times New Roman" panose="02020603050405020304" pitchFamily="18" charset="0"/>
                <a:hlinkClick r:id="rId7"/>
              </a:rPr>
              <a:t>https://cei.bd.psu.edu/2021/08/09/small-teaching-tips-the-beginning-middle-and-end-of-class/</a:t>
            </a:r>
            <a:r>
              <a:rPr lang="en-US" sz="1800" kern="100">
                <a:latin typeface="Aptos" panose="020B0004020202020204" pitchFamily="34" charset="0"/>
                <a:ea typeface="Aptos" panose="020B0004020202020204" pitchFamily="34" charset="0"/>
                <a:cs typeface="Times New Roman" panose="02020603050405020304" pitchFamily="18" charset="0"/>
              </a:rPr>
              <a:t>   ST for first 5, last 5, and middle pause work.</a:t>
            </a: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7C964F-E2D5-D8E7-C513-C47A7E409DF3}"/>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197451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pic>
        <p:nvPicPr>
          <p:cNvPr id="6" name="Content Placeholder 5" descr="A black background with white text&#10;&#10;Description automatically generated">
            <a:extLst>
              <a:ext uri="{FF2B5EF4-FFF2-40B4-BE49-F238E27FC236}">
                <a16:creationId xmlns:a16="http://schemas.microsoft.com/office/drawing/2014/main" id="{5BD1CBEC-060F-DE9D-3DFF-8DBE29196999}"/>
              </a:ext>
            </a:extLst>
          </p:cNvPr>
          <p:cNvPicPr>
            <a:picLocks noGrp="1" noChangeAspect="1"/>
          </p:cNvPicPr>
          <p:nvPr>
            <p:ph idx="1"/>
          </p:nvPr>
        </p:nvPicPr>
        <p:blipFill>
          <a:blip r:embed="rId3"/>
          <a:stretch>
            <a:fillRect/>
          </a:stretch>
        </p:blipFill>
        <p:spPr>
          <a:xfrm>
            <a:off x="2771466" y="1"/>
            <a:ext cx="3819525" cy="733330"/>
          </a:xfrm>
        </p:spPr>
      </p:pic>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012E2DA5-75E3-B24C-269E-A2615E77BBF2}"/>
              </a:ext>
            </a:extLst>
          </p:cNvPr>
          <p:cNvSpPr txBox="1"/>
          <p:nvPr/>
        </p:nvSpPr>
        <p:spPr>
          <a:xfrm>
            <a:off x="374904" y="1024128"/>
            <a:ext cx="8529133"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MS materials:  Kickoff </a:t>
            </a:r>
            <a:r>
              <a:rPr kumimoji="0" lang="en-US" sz="1800" b="0" i="0" u="none" strike="noStrike" kern="1200" cap="none" spc="0" normalizeH="0" baseline="0" noProof="0" err="1">
                <a:ln>
                  <a:noFill/>
                </a:ln>
                <a:solidFill>
                  <a:prstClr val="black"/>
                </a:solidFill>
                <a:effectLst/>
                <a:uLnTx/>
                <a:uFillTx/>
                <a:latin typeface="Calibri"/>
                <a:ea typeface="+mn-ea"/>
                <a:cs typeface="+mn-cs"/>
              </a:rPr>
              <a:t>slidedeck</a:t>
            </a:r>
            <a:r>
              <a:rPr kumimoji="0" lang="en-US" sz="1800" b="0" i="0" u="none" strike="noStrike" kern="1200" cap="none" spc="0" normalizeH="0" baseline="0" noProof="0">
                <a:ln>
                  <a:noFill/>
                </a:ln>
                <a:solidFill>
                  <a:prstClr val="black"/>
                </a:solidFill>
                <a:effectLst/>
                <a:uLnTx/>
                <a:uFillTx/>
                <a:latin typeface="Calibri"/>
                <a:ea typeface="+mn-ea"/>
                <a:cs typeface="+mn-cs"/>
              </a:rPr>
              <a:t> and recording as well as </a:t>
            </a:r>
            <a:r>
              <a:rPr kumimoji="0" lang="en-US" sz="1800" b="0" i="0" u="none" strike="noStrike" kern="1200" cap="none" spc="0" normalizeH="0" baseline="0" noProof="0" err="1">
                <a:ln>
                  <a:noFill/>
                </a:ln>
                <a:solidFill>
                  <a:prstClr val="black"/>
                </a:solidFill>
                <a:effectLst/>
                <a:uLnTx/>
                <a:uFillTx/>
                <a:latin typeface="Calibri"/>
                <a:ea typeface="+mn-ea"/>
                <a:cs typeface="+mn-cs"/>
              </a:rPr>
              <a:t>TiLT</a:t>
            </a:r>
            <a:r>
              <a:rPr kumimoji="0" lang="en-US" sz="1800" b="0" i="0" u="none" strike="noStrike" kern="1200" cap="none" spc="0" normalizeH="0" baseline="0" noProof="0">
                <a:ln>
                  <a:noFill/>
                </a:ln>
                <a:solidFill>
                  <a:prstClr val="black"/>
                </a:solidFill>
                <a:effectLst/>
                <a:uLnTx/>
                <a:uFillTx/>
                <a:latin typeface="Calibri"/>
                <a:ea typeface="+mn-ea"/>
                <a:cs typeface="+mn-cs"/>
              </a:rPr>
              <a:t> worksheet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			Examples of Assignments, original and more transparent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Additional </a:t>
            </a:r>
            <a:r>
              <a:rPr kumimoji="0" lang="en-US" sz="1800" b="0" i="0" u="none" strike="noStrike" kern="1200" cap="none" spc="0" normalizeH="0" baseline="0" noProof="0" err="1">
                <a:ln>
                  <a:noFill/>
                </a:ln>
                <a:solidFill>
                  <a:prstClr val="black"/>
                </a:solidFill>
                <a:effectLst/>
                <a:uLnTx/>
                <a:uFillTx/>
                <a:latin typeface="Calibri"/>
                <a:ea typeface="+mn-ea"/>
                <a:cs typeface="+mn-cs"/>
              </a:rPr>
              <a:t>TiLT</a:t>
            </a:r>
            <a:r>
              <a:rPr kumimoji="0" lang="en-US" sz="1800" b="0" i="0" u="none" strike="noStrike" kern="1200" cap="none" spc="0" normalizeH="0" baseline="0" noProof="0">
                <a:ln>
                  <a:noFill/>
                </a:ln>
                <a:solidFill>
                  <a:prstClr val="black"/>
                </a:solidFill>
                <a:effectLst/>
                <a:uLnTx/>
                <a:uFillTx/>
                <a:latin typeface="Calibri"/>
                <a:ea typeface="+mn-ea"/>
                <a:cs typeface="+mn-cs"/>
              </a:rPr>
              <a:t> resources: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hlinkClick r:id="rId4"/>
              </a:rPr>
              <a:t>https://tilthighered.com/tiltexamplesandresources</a:t>
            </a:r>
            <a:r>
              <a:rPr kumimoji="0" lang="en-US" sz="1800" b="0" i="0" u="none" strike="noStrike" kern="1200" cap="none" spc="0" normalizeH="0" baseline="0" noProof="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[On the page, scroll down to ‘Example Assignments [more and less transparent]’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After reading several examples, consider how the </a:t>
            </a:r>
            <a:r>
              <a:rPr kumimoji="0" lang="en-US" sz="1800" b="0" i="0" u="none" strike="noStrike" kern="1200" cap="none" spc="0" normalizeH="0" baseline="0" noProof="0" err="1">
                <a:ln>
                  <a:noFill/>
                </a:ln>
                <a:solidFill>
                  <a:prstClr val="black"/>
                </a:solidFill>
                <a:effectLst/>
                <a:uLnTx/>
                <a:uFillTx/>
                <a:latin typeface="Calibri"/>
                <a:ea typeface="+mn-ea"/>
                <a:cs typeface="+mn-cs"/>
              </a:rPr>
              <a:t>TiLT</a:t>
            </a:r>
            <a:r>
              <a:rPr kumimoji="0" lang="en-US" sz="1800" b="0" i="0" u="none" strike="noStrike" kern="1200" cap="none" spc="0" normalizeH="0" baseline="0" noProof="0">
                <a:ln>
                  <a:noFill/>
                </a:ln>
                <a:solidFill>
                  <a:prstClr val="black"/>
                </a:solidFill>
                <a:effectLst/>
                <a:uLnTx/>
                <a:uFillTx/>
                <a:latin typeface="Calibri"/>
                <a:ea typeface="+mn-ea"/>
                <a:cs typeface="+mn-cs"/>
              </a:rPr>
              <a:t> framework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Purpose</a:t>
            </a:r>
            <a:r>
              <a:rPr kumimoji="0" lang="en-US" sz="1800" b="0" i="0" u="none" strike="noStrike" kern="1200" cap="none" spc="0" normalizeH="0" baseline="0" noProof="0">
                <a:ln>
                  <a:noFill/>
                </a:ln>
                <a:solidFill>
                  <a:prstClr val="black"/>
                </a:solidFill>
                <a:effectLst/>
                <a:uLnTx/>
                <a:uFillTx/>
                <a:latin typeface="Calibri"/>
                <a:ea typeface="+mn-ea"/>
                <a:cs typeface="+mn-cs"/>
              </a:rPr>
              <a:t>, </a:t>
            </a:r>
            <a:r>
              <a:rPr kumimoji="0" lang="en-US" sz="1800" b="1" i="0" u="none" strike="noStrike" kern="1200" cap="none" spc="0" normalizeH="0" baseline="0" noProof="0">
                <a:ln>
                  <a:noFill/>
                </a:ln>
                <a:solidFill>
                  <a:prstClr val="black"/>
                </a:solidFill>
                <a:effectLst/>
                <a:uLnTx/>
                <a:uFillTx/>
                <a:latin typeface="Calibri"/>
                <a:ea typeface="+mn-ea"/>
                <a:cs typeface="+mn-cs"/>
              </a:rPr>
              <a:t>Task</a:t>
            </a:r>
            <a:r>
              <a:rPr kumimoji="0" lang="en-US" sz="1800" b="0" i="0" u="none" strike="noStrike" kern="1200" cap="none" spc="0" normalizeH="0" baseline="0" noProof="0">
                <a:ln>
                  <a:noFill/>
                </a:ln>
                <a:solidFill>
                  <a:prstClr val="black"/>
                </a:solidFill>
                <a:effectLst/>
                <a:uLnTx/>
                <a:uFillTx/>
                <a:latin typeface="Calibri"/>
                <a:ea typeface="+mn-ea"/>
                <a:cs typeface="+mn-cs"/>
              </a:rPr>
              <a:t>, and </a:t>
            </a:r>
            <a:r>
              <a:rPr kumimoji="0" lang="en-US" sz="1800" b="1" i="0" u="none" strike="noStrike" kern="1200" cap="none" spc="0" normalizeH="0" baseline="0" noProof="0">
                <a:ln>
                  <a:noFill/>
                </a:ln>
                <a:solidFill>
                  <a:prstClr val="black"/>
                </a:solidFill>
                <a:effectLst/>
                <a:uLnTx/>
                <a:uFillTx/>
                <a:latin typeface="Calibri"/>
                <a:ea typeface="+mn-ea"/>
                <a:cs typeface="+mn-cs"/>
              </a:rPr>
              <a:t>Criteria</a:t>
            </a:r>
            <a:r>
              <a:rPr kumimoji="0" lang="en-US" sz="1800" b="0" i="0" u="none" strike="noStrike" kern="1200" cap="none" spc="0" normalizeH="0" baseline="0" noProof="0">
                <a:ln>
                  <a:noFill/>
                </a:ln>
                <a:solidFill>
                  <a:prstClr val="black"/>
                </a:solidFill>
                <a:effectLst/>
                <a:uLnTx/>
                <a:uFillTx/>
                <a:latin typeface="Calibri"/>
                <a:ea typeface="+mn-ea"/>
                <a:cs typeface="+mn-cs"/>
              </a:rPr>
              <a:t> and revised language can apply to your assignments.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66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503D4E6E-C440-793B-0EBA-B0E5CC45F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960E1-6764-14BE-C25A-7A057251610E}"/>
              </a:ext>
            </a:extLst>
          </p:cNvPr>
          <p:cNvSpPr>
            <a:spLocks noGrp="1"/>
          </p:cNvSpPr>
          <p:nvPr>
            <p:ph type="title"/>
          </p:nvPr>
        </p:nvSpPr>
        <p:spPr>
          <a:xfrm>
            <a:off x="1101611" y="313881"/>
            <a:ext cx="7209782" cy="381063"/>
          </a:xfrm>
        </p:spPr>
        <p:txBody>
          <a:bodyPr>
            <a:normAutofit fontScale="90000"/>
          </a:bodyPr>
          <a:lstStyle/>
          <a:p>
            <a:pPr algn="ctr"/>
            <a:endParaRPr lang="en-ZA"/>
          </a:p>
        </p:txBody>
      </p:sp>
      <p:sp>
        <p:nvSpPr>
          <p:cNvPr id="3" name="Content Placeholder 2">
            <a:extLst>
              <a:ext uri="{FF2B5EF4-FFF2-40B4-BE49-F238E27FC236}">
                <a16:creationId xmlns:a16="http://schemas.microsoft.com/office/drawing/2014/main" id="{03E2EF61-1AC0-8D78-8834-784E722FDB6F}"/>
              </a:ext>
            </a:extLst>
          </p:cNvPr>
          <p:cNvSpPr>
            <a:spLocks noGrp="1"/>
          </p:cNvSpPr>
          <p:nvPr>
            <p:ph sz="quarter" idx="12"/>
          </p:nvPr>
        </p:nvSpPr>
        <p:spPr>
          <a:xfrm>
            <a:off x="1167493" y="375558"/>
            <a:ext cx="7143899" cy="4571078"/>
          </a:xfrm>
        </p:spPr>
        <p:txBody>
          <a:bodyPr>
            <a:normAutofit/>
          </a:bodyPr>
          <a:lstStyle/>
          <a:p>
            <a:pPr marL="0" indent="0" algn="ctr">
              <a:lnSpc>
                <a:spcPct val="107000"/>
              </a:lnSpc>
              <a:spcAft>
                <a:spcPts val="600"/>
              </a:spcAft>
              <a:buNone/>
            </a:pPr>
            <a:r>
              <a:rPr lang="en-US" b="1" kern="100">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hlinkClick r:id="rId3"/>
              </a:rPr>
              <a:t>https://www.aacu.org/trending-topics/high-impact</a:t>
            </a:r>
            <a:r>
              <a:rPr lang="en-US" sz="2400" kern="100">
                <a:latin typeface="Aptos" panose="020B0004020202020204" pitchFamily="34" charset="0"/>
                <a:ea typeface="Aptos" panose="020B0004020202020204" pitchFamily="34" charset="0"/>
                <a:cs typeface="Times New Roman" panose="02020603050405020304" pitchFamily="18" charset="0"/>
              </a:rPr>
              <a:t>    AACU page</a:t>
            </a:r>
          </a:p>
          <a:p>
            <a:pPr marL="0" indent="0">
              <a:lnSpc>
                <a:spcPct val="107000"/>
              </a:lnSpc>
              <a:spcAft>
                <a:spcPts val="600"/>
              </a:spcAft>
              <a:buNone/>
            </a:pP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hlinkClick r:id="rId4"/>
              </a:rPr>
              <a:t>https://teaching.resources.osu.edu/teaching-topics/high-impact-practices-enhancing</a:t>
            </a:r>
            <a:r>
              <a:rPr lang="en-US" sz="2400" kern="100">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The Ohio State University</a:t>
            </a:r>
          </a:p>
          <a:p>
            <a:pPr marL="0" indent="0">
              <a:lnSpc>
                <a:spcPct val="107000"/>
              </a:lnSpc>
              <a:spcAft>
                <a:spcPts val="600"/>
              </a:spcAft>
              <a:buNone/>
            </a:pP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hlinkClick r:id="rId5"/>
              </a:rPr>
              <a:t>https://www.tbr.edu/student-success/high-impact-practices</a:t>
            </a:r>
            <a:r>
              <a:rPr lang="en-US" sz="2400" kern="100">
                <a:latin typeface="Aptos" panose="020B0004020202020204" pitchFamily="34" charset="0"/>
                <a:ea typeface="Aptos" panose="020B0004020202020204" pitchFamily="34" charset="0"/>
                <a:cs typeface="Times New Roman" panose="02020603050405020304" pitchFamily="18" charset="0"/>
              </a:rPr>
              <a:t>     Tennessee Bd Regents</a:t>
            </a: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5B7B79A-452A-34A1-252A-584F107C0B8C}"/>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187917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7074" y="205980"/>
            <a:ext cx="7467600" cy="304384"/>
          </a:xfrm>
        </p:spPr>
        <p:txBody>
          <a:bodyPr>
            <a:noAutofit/>
          </a:bodyPr>
          <a:lstStyle/>
          <a:p>
            <a:r>
              <a:rPr lang="en-US" sz="2400"/>
              <a:t>III. Drafting</a:t>
            </a:r>
          </a:p>
        </p:txBody>
      </p:sp>
      <p:sp>
        <p:nvSpPr>
          <p:cNvPr id="3" name="Content Placeholder 2"/>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2400">
              <a:effectLst/>
              <a:latin typeface="Times New Roman" panose="02020603050405020304" pitchFamily="18" charset="0"/>
              <a:ea typeface="Times New Roman" panose="02020603050405020304" pitchFamily="18" charset="0"/>
            </a:endParaRPr>
          </a:p>
          <a:p>
            <a:pPr marL="0" indent="0">
              <a:buNone/>
            </a:pPr>
            <a:r>
              <a:rPr lang="en-US" sz="2400"/>
              <a:t>The zero draft: write with fingers on keyboard/pen on paper.</a:t>
            </a:r>
          </a:p>
          <a:p>
            <a:pPr marL="0" indent="0">
              <a:buNone/>
            </a:pPr>
            <a:endParaRPr lang="en-US" sz="2400"/>
          </a:p>
          <a:p>
            <a:pPr marL="0" indent="0">
              <a:buNone/>
            </a:pPr>
            <a:r>
              <a:rPr lang="en-US" sz="2400"/>
              <a:t>Afterward: read closely to discover the most impactful moments.</a:t>
            </a:r>
          </a:p>
          <a:p>
            <a:pPr marL="0" indent="0">
              <a:buNone/>
            </a:pPr>
            <a:endParaRPr lang="en-US" sz="2400"/>
          </a:p>
          <a:p>
            <a:pPr marL="0" indent="0">
              <a:buNone/>
            </a:pPr>
            <a:r>
              <a:rPr lang="en-US" sz="2400"/>
              <a:t>Moving from a zero draft to more structured work by using the information available to you.  </a:t>
            </a:r>
          </a:p>
        </p:txBody>
      </p:sp>
      <p:sp>
        <p:nvSpPr>
          <p:cNvPr id="4" name="Slide Number Placeholder 3"/>
          <p:cNvSpPr>
            <a:spLocks noGrp="1"/>
          </p:cNvSpPr>
          <p:nvPr>
            <p:ph type="sldNum" sz="quarter" idx="10"/>
          </p:nvPr>
        </p:nvSpPr>
        <p:spPr/>
        <p:txBody>
          <a:bodyPr/>
          <a:lstStyle/>
          <a:p>
            <a:fld id="{64336152-522D-534E-A387-BE770A7CAF94}" type="slidenum">
              <a:rPr lang="en-US" smtClean="0"/>
              <a:pPr/>
              <a:t>23</a:t>
            </a:fld>
            <a:endParaRPr lang="en-US"/>
          </a:p>
        </p:txBody>
      </p:sp>
    </p:spTree>
    <p:extLst>
      <p:ext uri="{BB962C8B-B14F-4D97-AF65-F5344CB8AC3E}">
        <p14:creationId xmlns:p14="http://schemas.microsoft.com/office/powerpoint/2010/main" val="6247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C36F51-F4DB-1A73-68B0-47F28FDE15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B1DC6-4E74-C6A2-358B-F877BAFD8B1A}"/>
              </a:ext>
            </a:extLst>
          </p:cNvPr>
          <p:cNvSpPr>
            <a:spLocks noGrp="1"/>
          </p:cNvSpPr>
          <p:nvPr>
            <p:ph type="title"/>
          </p:nvPr>
        </p:nvSpPr>
        <p:spPr>
          <a:xfrm>
            <a:off x="1219200" y="205980"/>
            <a:ext cx="7467600" cy="304384"/>
          </a:xfrm>
        </p:spPr>
        <p:txBody>
          <a:bodyPr>
            <a:noAutofit/>
          </a:bodyPr>
          <a:lstStyle/>
          <a:p>
            <a:r>
              <a:rPr lang="en-US" sz="2400"/>
              <a:t>Information for initial drafts</a:t>
            </a:r>
          </a:p>
        </p:txBody>
      </p:sp>
      <p:sp>
        <p:nvSpPr>
          <p:cNvPr id="3" name="Content Placeholder 2">
            <a:extLst>
              <a:ext uri="{FF2B5EF4-FFF2-40B4-BE49-F238E27FC236}">
                <a16:creationId xmlns:a16="http://schemas.microsoft.com/office/drawing/2014/main" id="{2DFC24A9-270D-2C4A-6BD9-26A5E90644B8}"/>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2400">
              <a:effectLst/>
              <a:latin typeface="Times New Roman" panose="02020603050405020304" pitchFamily="18" charset="0"/>
              <a:ea typeface="Times New Roman" panose="02020603050405020304" pitchFamily="18" charset="0"/>
            </a:endParaRPr>
          </a:p>
          <a:p>
            <a:pPr marL="0" indent="0">
              <a:buNone/>
            </a:pPr>
            <a:r>
              <a:rPr lang="en-US" sz="2400"/>
              <a:t>A chronological timeline:</a:t>
            </a:r>
          </a:p>
          <a:p>
            <a:pPr marL="0" indent="0">
              <a:buNone/>
            </a:pPr>
            <a:r>
              <a:rPr lang="en-US" sz="2400"/>
              <a:t>	Selecting the primary pedagogy</a:t>
            </a:r>
          </a:p>
          <a:p>
            <a:pPr marL="0" indent="0">
              <a:buNone/>
            </a:pPr>
            <a:r>
              <a:rPr lang="en-US" sz="2400"/>
              <a:t>	Recruiting and forming the FLC</a:t>
            </a:r>
          </a:p>
          <a:p>
            <a:pPr marL="0" indent="0">
              <a:buNone/>
            </a:pPr>
            <a:r>
              <a:rPr lang="en-US" sz="2400"/>
              <a:t>	Running it, the meetings, the changes</a:t>
            </a:r>
          </a:p>
          <a:p>
            <a:pPr marL="0" indent="0">
              <a:buNone/>
            </a:pPr>
            <a:r>
              <a:rPr lang="en-US" sz="2400"/>
              <a:t>	Following the 8 points of the Toolkit</a:t>
            </a:r>
          </a:p>
          <a:p>
            <a:pPr marL="0" indent="0">
              <a:buNone/>
            </a:pPr>
            <a:endParaRPr lang="en-US" sz="2400"/>
          </a:p>
          <a:p>
            <a:pPr marL="0" indent="0">
              <a:buNone/>
            </a:pPr>
            <a:r>
              <a:rPr lang="en-US" sz="2400"/>
              <a:t>MS must also make a decision about your  members’ reflections—collate, edit, survey and then collate&gt;</a:t>
            </a:r>
          </a:p>
          <a:p>
            <a:pPr marL="0" indent="0">
              <a:buNone/>
            </a:pPr>
            <a:endParaRPr lang="en-US" sz="2400"/>
          </a:p>
        </p:txBody>
      </p:sp>
      <p:sp>
        <p:nvSpPr>
          <p:cNvPr id="4" name="Slide Number Placeholder 3">
            <a:extLst>
              <a:ext uri="{FF2B5EF4-FFF2-40B4-BE49-F238E27FC236}">
                <a16:creationId xmlns:a16="http://schemas.microsoft.com/office/drawing/2014/main" id="{7AEB24E7-F79A-740A-1BD3-ED564A95AD99}"/>
              </a:ext>
            </a:extLst>
          </p:cNvPr>
          <p:cNvSpPr>
            <a:spLocks noGrp="1"/>
          </p:cNvSpPr>
          <p:nvPr>
            <p:ph type="sldNum" sz="quarter" idx="10"/>
          </p:nvPr>
        </p:nvSpPr>
        <p:spPr/>
        <p:txBody>
          <a:bodyPr/>
          <a:lstStyle/>
          <a:p>
            <a:fld id="{64336152-522D-534E-A387-BE770A7CAF94}" type="slidenum">
              <a:rPr lang="en-US" smtClean="0"/>
              <a:pPr/>
              <a:t>24</a:t>
            </a:fld>
            <a:endParaRPr lang="en-US"/>
          </a:p>
        </p:txBody>
      </p:sp>
    </p:spTree>
    <p:extLst>
      <p:ext uri="{BB962C8B-B14F-4D97-AF65-F5344CB8AC3E}">
        <p14:creationId xmlns:p14="http://schemas.microsoft.com/office/powerpoint/2010/main" val="105645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D20F4E-8249-F1F3-EC93-DF820C323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AF23B-3658-E688-AA42-81A654BADF28}"/>
              </a:ext>
            </a:extLst>
          </p:cNvPr>
          <p:cNvSpPr>
            <a:spLocks noGrp="1"/>
          </p:cNvSpPr>
          <p:nvPr>
            <p:ph type="title"/>
          </p:nvPr>
        </p:nvSpPr>
        <p:spPr>
          <a:xfrm>
            <a:off x="1219200" y="205980"/>
            <a:ext cx="7467600" cy="304384"/>
          </a:xfrm>
        </p:spPr>
        <p:txBody>
          <a:bodyPr>
            <a:noAutofit/>
          </a:bodyPr>
          <a:lstStyle/>
          <a:p>
            <a:r>
              <a:rPr lang="en-US" sz="2400"/>
              <a:t>Reminder from the Kickoff and the Toolkit</a:t>
            </a:r>
          </a:p>
        </p:txBody>
      </p:sp>
      <p:sp>
        <p:nvSpPr>
          <p:cNvPr id="3" name="Content Placeholder 2">
            <a:extLst>
              <a:ext uri="{FF2B5EF4-FFF2-40B4-BE49-F238E27FC236}">
                <a16:creationId xmlns:a16="http://schemas.microsoft.com/office/drawing/2014/main" id="{73992601-EB75-CC37-C2B1-B1BD6BA91DE1}"/>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1600"/>
          </a:p>
          <a:p>
            <a:pPr marL="0" marR="0">
              <a:buNone/>
            </a:pPr>
            <a:endParaRPr lang="en-US" sz="2400">
              <a:solidFill>
                <a:srgbClr val="000000"/>
              </a:solidFill>
              <a:effectLst/>
              <a:latin typeface="Calibri" panose="020F0502020204030204" pitchFamily="34" charset="0"/>
              <a:ea typeface="Times New Roman" panose="02020603050405020304" pitchFamily="18" charset="0"/>
            </a:endParaRPr>
          </a:p>
          <a:p>
            <a:pPr marL="0" marR="0">
              <a:buNone/>
            </a:pPr>
            <a:r>
              <a:rPr lang="en-US" sz="2400">
                <a:solidFill>
                  <a:srgbClr val="000000"/>
                </a:solidFill>
                <a:effectLst/>
                <a:latin typeface="Calibri" panose="020F0502020204030204" pitchFamily="34" charset="0"/>
                <a:ea typeface="Times New Roman" panose="02020603050405020304" pitchFamily="18" charset="0"/>
              </a:rPr>
              <a:t>“By the end of spring semester, each MS and FLC participant should be able to point to a change or innovation they have made in their classroom or on their syllabus to an assignment, activity, or course material as a result of their participation in the FLC.” (p. 1)</a:t>
            </a:r>
            <a:endParaRPr lang="en-US" sz="2400">
              <a:effectLst/>
              <a:latin typeface="Times New Roman" panose="02020603050405020304" pitchFamily="18" charset="0"/>
              <a:ea typeface="Times New Roman" panose="02020603050405020304" pitchFamily="18" charset="0"/>
            </a:endParaRPr>
          </a:p>
          <a:p>
            <a:pPr marL="0" marR="0" indent="0">
              <a:buNone/>
            </a:pPr>
            <a:endParaRPr lang="en-US" sz="240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8D4A6D3-F215-E4A3-49C1-95EF03049330}"/>
              </a:ext>
            </a:extLst>
          </p:cNvPr>
          <p:cNvSpPr>
            <a:spLocks noGrp="1"/>
          </p:cNvSpPr>
          <p:nvPr>
            <p:ph type="sldNum" sz="quarter" idx="10"/>
          </p:nvPr>
        </p:nvSpPr>
        <p:spPr/>
        <p:txBody>
          <a:bodyPr/>
          <a:lstStyle/>
          <a:p>
            <a:fld id="{64336152-522D-534E-A387-BE770A7CAF94}" type="slidenum">
              <a:rPr lang="en-US" smtClean="0"/>
              <a:pPr/>
              <a:t>25</a:t>
            </a:fld>
            <a:endParaRPr lang="en-US"/>
          </a:p>
        </p:txBody>
      </p:sp>
    </p:spTree>
    <p:extLst>
      <p:ext uri="{BB962C8B-B14F-4D97-AF65-F5344CB8AC3E}">
        <p14:creationId xmlns:p14="http://schemas.microsoft.com/office/powerpoint/2010/main" val="95611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EE8E-1481-433C-BB3B-446B447395F3}"/>
              </a:ext>
            </a:extLst>
          </p:cNvPr>
          <p:cNvSpPr>
            <a:spLocks noGrp="1"/>
          </p:cNvSpPr>
          <p:nvPr>
            <p:ph type="title"/>
          </p:nvPr>
        </p:nvSpPr>
        <p:spPr>
          <a:xfrm>
            <a:off x="867266" y="205979"/>
            <a:ext cx="7819534" cy="479820"/>
          </a:xfrm>
        </p:spPr>
        <p:txBody>
          <a:bodyPr>
            <a:noAutofit/>
          </a:bodyPr>
          <a:lstStyle/>
          <a:p>
            <a:r>
              <a:rPr lang="en-US" sz="2800"/>
              <a:t>Ways to Showcase Member Reflections</a:t>
            </a:r>
          </a:p>
        </p:txBody>
      </p:sp>
      <p:sp>
        <p:nvSpPr>
          <p:cNvPr id="5" name="Content Placeholder 4">
            <a:extLst>
              <a:ext uri="{FF2B5EF4-FFF2-40B4-BE49-F238E27FC236}">
                <a16:creationId xmlns:a16="http://schemas.microsoft.com/office/drawing/2014/main" id="{4245CA64-B0DC-F4BB-BA4F-17247CAC9C6A}"/>
              </a:ext>
            </a:extLst>
          </p:cNvPr>
          <p:cNvSpPr>
            <a:spLocks noGrp="1"/>
          </p:cNvSpPr>
          <p:nvPr>
            <p:ph sz="half" idx="1"/>
          </p:nvPr>
        </p:nvSpPr>
        <p:spPr>
          <a:xfrm>
            <a:off x="867266" y="1099176"/>
            <a:ext cx="3657600" cy="3710726"/>
          </a:xfrm>
        </p:spPr>
        <p:txBody>
          <a:bodyPr>
            <a:normAutofit fontScale="85000" lnSpcReduction="10000"/>
          </a:bodyPr>
          <a:lstStyle/>
          <a:p>
            <a:pPr marL="0" indent="0">
              <a:buNone/>
            </a:pPr>
            <a:r>
              <a:rPr lang="en-US" u="sng"/>
              <a:t>Collating</a:t>
            </a:r>
            <a:r>
              <a:rPr lang="en-US"/>
              <a:t>:</a:t>
            </a:r>
          </a:p>
          <a:p>
            <a:pPr marL="0" indent="0">
              <a:buNone/>
            </a:pPr>
            <a:r>
              <a:rPr lang="en-US"/>
              <a:t>• Ashley Holmes (HIPS)</a:t>
            </a:r>
          </a:p>
          <a:p>
            <a:pPr marL="0" indent="0">
              <a:buNone/>
            </a:pPr>
            <a:r>
              <a:rPr lang="en-US"/>
              <a:t>• Mary Hocks</a:t>
            </a:r>
          </a:p>
          <a:p>
            <a:pPr marL="0" indent="0">
              <a:buNone/>
            </a:pPr>
            <a:r>
              <a:rPr lang="en-US"/>
              <a:t>• Gina Caison</a:t>
            </a:r>
          </a:p>
          <a:p>
            <a:pPr marL="0" indent="0">
              <a:buNone/>
            </a:pPr>
            <a:r>
              <a:rPr lang="en-US"/>
              <a:t>• Matt Dischinger</a:t>
            </a:r>
          </a:p>
          <a:p>
            <a:pPr marL="0" indent="0">
              <a:buNone/>
            </a:pPr>
            <a:r>
              <a:rPr lang="en-US"/>
              <a:t>• LeeAnne Richardson</a:t>
            </a:r>
          </a:p>
          <a:p>
            <a:pPr marL="0" indent="0">
              <a:buNone/>
            </a:pPr>
            <a:r>
              <a:rPr lang="en-US"/>
              <a:t>• Michael Harker</a:t>
            </a:r>
          </a:p>
          <a:p>
            <a:pPr marL="0" indent="0">
              <a:buNone/>
            </a:pPr>
            <a:r>
              <a:rPr lang="en-US"/>
              <a:t>• Melissa McLeod</a:t>
            </a:r>
          </a:p>
          <a:p>
            <a:pPr marL="0" indent="0">
              <a:buNone/>
            </a:pPr>
            <a:endParaRPr lang="en-US"/>
          </a:p>
        </p:txBody>
      </p:sp>
      <p:sp>
        <p:nvSpPr>
          <p:cNvPr id="6" name="Content Placeholder 5">
            <a:extLst>
              <a:ext uri="{FF2B5EF4-FFF2-40B4-BE49-F238E27FC236}">
                <a16:creationId xmlns:a16="http://schemas.microsoft.com/office/drawing/2014/main" id="{37BD1543-A6E8-2EEB-CF8F-65DB96BAD944}"/>
              </a:ext>
            </a:extLst>
          </p:cNvPr>
          <p:cNvSpPr>
            <a:spLocks noGrp="1"/>
          </p:cNvSpPr>
          <p:nvPr>
            <p:ph sz="half" idx="2"/>
          </p:nvPr>
        </p:nvSpPr>
        <p:spPr>
          <a:xfrm>
            <a:off x="4897119" y="1099176"/>
            <a:ext cx="4144653" cy="3634740"/>
          </a:xfrm>
        </p:spPr>
        <p:txBody>
          <a:bodyPr>
            <a:normAutofit fontScale="85000" lnSpcReduction="10000"/>
          </a:bodyPr>
          <a:lstStyle/>
          <a:p>
            <a:pPr marL="0" indent="0">
              <a:buNone/>
            </a:pPr>
            <a:r>
              <a:rPr lang="en-US" u="sng"/>
              <a:t>Editing/summarizing</a:t>
            </a:r>
            <a:r>
              <a:rPr lang="en-US"/>
              <a:t>:</a:t>
            </a:r>
          </a:p>
          <a:p>
            <a:pPr marL="0" indent="0">
              <a:buNone/>
            </a:pPr>
            <a:r>
              <a:rPr lang="en-US"/>
              <a:t>Sarah Selby writes entire report (Small Teaching) and takes brief submissions from each member and summarizes while also adding good quotes.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6743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73DEF4-DCA8-C85F-ACF8-42DC0E31A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AA689-F997-6B63-5B95-98D982CA452B}"/>
              </a:ext>
            </a:extLst>
          </p:cNvPr>
          <p:cNvSpPr>
            <a:spLocks noGrp="1"/>
          </p:cNvSpPr>
          <p:nvPr>
            <p:ph type="title"/>
          </p:nvPr>
        </p:nvSpPr>
        <p:spPr>
          <a:xfrm>
            <a:off x="1219200" y="163958"/>
            <a:ext cx="7467600" cy="600844"/>
          </a:xfrm>
        </p:spPr>
        <p:txBody>
          <a:bodyPr>
            <a:noAutofit/>
          </a:bodyPr>
          <a:lstStyle/>
          <a:p>
            <a:r>
              <a:rPr lang="en-US" sz="2800"/>
              <a:t>Information for the Draft</a:t>
            </a:r>
          </a:p>
        </p:txBody>
      </p:sp>
      <p:sp>
        <p:nvSpPr>
          <p:cNvPr id="3" name="Content Placeholder 2">
            <a:extLst>
              <a:ext uri="{FF2B5EF4-FFF2-40B4-BE49-F238E27FC236}">
                <a16:creationId xmlns:a16="http://schemas.microsoft.com/office/drawing/2014/main" id="{1F96345B-E613-EDCB-72E3-76AC1C6110B7}"/>
              </a:ext>
            </a:extLst>
          </p:cNvPr>
          <p:cNvSpPr>
            <a:spLocks noGrp="1"/>
          </p:cNvSpPr>
          <p:nvPr>
            <p:ph idx="1"/>
          </p:nvPr>
        </p:nvSpPr>
        <p:spPr>
          <a:xfrm>
            <a:off x="824593" y="602710"/>
            <a:ext cx="7933124"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1600"/>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MS responsibilities, especially the 8 Toolkit topics</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latin typeface="Calibri" panose="020F0502020204030204" pitchFamily="34" charset="0"/>
                <a:ea typeface="Times New Roman" panose="02020603050405020304" pitchFamily="18" charset="0"/>
              </a:rPr>
              <a:t>FLC formation, s</a:t>
            </a:r>
            <a:r>
              <a:rPr kumimoji="0" lang="en-US" sz="280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rPr>
              <a:t>cheduling</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 and leading meetings</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latin typeface="Calibri" panose="020F0502020204030204" pitchFamily="34" charset="0"/>
                <a:ea typeface="Times New Roman" panose="02020603050405020304" pitchFamily="18" charset="0"/>
              </a:rPr>
              <a:t>Special circumstances in your situation</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0000"/>
                </a:solidFill>
                <a:latin typeface="Calibri" panose="020F0502020204030204" pitchFamily="34" charset="0"/>
                <a:ea typeface="Times New Roman" panose="02020603050405020304" pitchFamily="18" charset="0"/>
              </a:rPr>
              <a:t>Community and collegiality of members</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Course changes from the chosen topic(s)</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rPr>
              <a:t>Results of course changes (if </a:t>
            </a:r>
            <a:r>
              <a:rPr lang="en-US" sz="2800">
                <a:solidFill>
                  <a:srgbClr val="000000"/>
                </a:solidFill>
                <a:latin typeface="Calibri" panose="020F0502020204030204" pitchFamily="34" charset="0"/>
                <a:ea typeface="Times New Roman" panose="02020603050405020304" pitchFamily="18" charset="0"/>
              </a:rPr>
              <a:t>applied in spring)</a:t>
            </a:r>
            <a:endParaRPr lang="en-US" sz="2800">
              <a:solidFill>
                <a:prstClr val="black"/>
              </a:solidFill>
              <a:latin typeface="Times New Roman" panose="02020603050405020304" pitchFamily="18" charset="0"/>
              <a:ea typeface="Times New Roman" panose="02020603050405020304" pitchFamily="18" charset="0"/>
            </a:endParaRP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800">
                <a:solidFill>
                  <a:prstClr val="black"/>
                </a:solidFill>
                <a:latin typeface="Times New Roman" panose="02020603050405020304" pitchFamily="18" charset="0"/>
                <a:ea typeface="Times New Roman" panose="02020603050405020304" pitchFamily="18" charset="0"/>
              </a:rPr>
              <a:t>Sprinkling in images, anecdotes, illustrations.</a:t>
            </a:r>
            <a:endParaRPr lang="en-US" sz="2800">
              <a:solidFill>
                <a:srgbClr val="000000"/>
              </a:solidFill>
              <a:latin typeface="Calibri" panose="020F050202020403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256DE04B-AC91-B62E-7AD9-FC8FBA7D70A9}"/>
              </a:ext>
            </a:extLst>
          </p:cNvPr>
          <p:cNvSpPr>
            <a:spLocks noGrp="1"/>
          </p:cNvSpPr>
          <p:nvPr>
            <p:ph type="sldNum" sz="quarter" idx="10"/>
          </p:nvPr>
        </p:nvSpPr>
        <p:spPr/>
        <p:txBody>
          <a:bodyPr/>
          <a:lstStyle/>
          <a:p>
            <a:fld id="{64336152-522D-534E-A387-BE770A7CAF94}" type="slidenum">
              <a:rPr lang="en-US" smtClean="0"/>
              <a:pPr/>
              <a:t>27</a:t>
            </a:fld>
            <a:endParaRPr lang="en-US"/>
          </a:p>
        </p:txBody>
      </p:sp>
    </p:spTree>
    <p:extLst>
      <p:ext uri="{BB962C8B-B14F-4D97-AF65-F5344CB8AC3E}">
        <p14:creationId xmlns:p14="http://schemas.microsoft.com/office/powerpoint/2010/main" val="2960194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D15DADA-D443-C9A0-895A-3E4290705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4A10E4-AE10-88A0-6625-B251D46297EC}"/>
              </a:ext>
            </a:extLst>
          </p:cNvPr>
          <p:cNvSpPr>
            <a:spLocks noGrp="1"/>
          </p:cNvSpPr>
          <p:nvPr>
            <p:ph type="title"/>
          </p:nvPr>
        </p:nvSpPr>
        <p:spPr>
          <a:xfrm>
            <a:off x="1219200" y="205980"/>
            <a:ext cx="7467600" cy="304384"/>
          </a:xfrm>
        </p:spPr>
        <p:txBody>
          <a:bodyPr>
            <a:noAutofit/>
          </a:bodyPr>
          <a:lstStyle/>
          <a:p>
            <a:r>
              <a:rPr lang="en-US" sz="2400"/>
              <a:t>8  Connected Topics for Reflections</a:t>
            </a:r>
          </a:p>
        </p:txBody>
      </p:sp>
      <p:sp>
        <p:nvSpPr>
          <p:cNvPr id="3" name="Content Placeholder 2">
            <a:extLst>
              <a:ext uri="{FF2B5EF4-FFF2-40B4-BE49-F238E27FC236}">
                <a16:creationId xmlns:a16="http://schemas.microsoft.com/office/drawing/2014/main" id="{9CF6B730-C552-7426-DB99-0F09BC2DFC93}"/>
              </a:ext>
            </a:extLst>
          </p:cNvPr>
          <p:cNvSpPr>
            <a:spLocks noGrp="1"/>
          </p:cNvSpPr>
          <p:nvPr>
            <p:ph idx="1"/>
          </p:nvPr>
        </p:nvSpPr>
        <p:spPr>
          <a:xfrm>
            <a:off x="248771" y="715255"/>
            <a:ext cx="8646458" cy="4231966"/>
          </a:xfrm>
        </p:spPr>
        <p:txBody>
          <a:bodyPr>
            <a:noAutofit/>
          </a:bodyPr>
          <a:lstStyle/>
          <a:p>
            <a:r>
              <a:rPr lang="en-US" sz="1800"/>
              <a:t>A brief description of the original assignment, activity, or course material.</a:t>
            </a:r>
          </a:p>
          <a:p>
            <a:r>
              <a:rPr lang="en-US" sz="1800"/>
              <a:t>The purpose of the assignment, activity, or course material. (aka a </a:t>
            </a:r>
            <a:r>
              <a:rPr lang="en-US" sz="1800" err="1"/>
              <a:t>TiLT</a:t>
            </a:r>
            <a:r>
              <a:rPr lang="en-US" sz="1800"/>
              <a:t> term)</a:t>
            </a:r>
          </a:p>
          <a:p>
            <a:r>
              <a:rPr lang="en-US" sz="1800"/>
              <a:t>A description of the change or innovation you have made to the assignment, activity, or course material.</a:t>
            </a:r>
          </a:p>
          <a:p>
            <a:r>
              <a:rPr lang="en-US" sz="1800"/>
              <a:t>What you hoped to accomplish with this change or innovation (i.e. your goal).</a:t>
            </a:r>
          </a:p>
          <a:p>
            <a:r>
              <a:rPr lang="en-US" sz="1800"/>
              <a:t>Did this change or innovation meet your expectations?</a:t>
            </a:r>
          </a:p>
          <a:p>
            <a:r>
              <a:rPr lang="en-US" sz="1800"/>
              <a:t>What was the outcome for your students?</a:t>
            </a:r>
          </a:p>
          <a:p>
            <a:r>
              <a:rPr lang="en-US" sz="1800"/>
              <a:t>What will you retain or do differently next time?</a:t>
            </a:r>
          </a:p>
          <a:p>
            <a:r>
              <a:rPr lang="en-US" sz="1800"/>
              <a:t>What effect did your participation in this FLC have on your teaching?</a:t>
            </a: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1600"/>
          </a:p>
          <a:p>
            <a:endParaRPr lang="en-US" sz="2400"/>
          </a:p>
        </p:txBody>
      </p:sp>
      <p:sp>
        <p:nvSpPr>
          <p:cNvPr id="4" name="Slide Number Placeholder 3">
            <a:extLst>
              <a:ext uri="{FF2B5EF4-FFF2-40B4-BE49-F238E27FC236}">
                <a16:creationId xmlns:a16="http://schemas.microsoft.com/office/drawing/2014/main" id="{894F3DB3-471F-BCF9-96BC-2EDF737BEE38}"/>
              </a:ext>
            </a:extLst>
          </p:cNvPr>
          <p:cNvSpPr>
            <a:spLocks noGrp="1"/>
          </p:cNvSpPr>
          <p:nvPr>
            <p:ph type="sldNum" sz="quarter" idx="10"/>
          </p:nvPr>
        </p:nvSpPr>
        <p:spPr/>
        <p:txBody>
          <a:bodyPr/>
          <a:lstStyle/>
          <a:p>
            <a:fld id="{64336152-522D-534E-A387-BE770A7CAF94}" type="slidenum">
              <a:rPr lang="en-US" smtClean="0"/>
              <a:pPr/>
              <a:t>28</a:t>
            </a:fld>
            <a:endParaRPr lang="en-US"/>
          </a:p>
        </p:txBody>
      </p:sp>
    </p:spTree>
    <p:extLst>
      <p:ext uri="{BB962C8B-B14F-4D97-AF65-F5344CB8AC3E}">
        <p14:creationId xmlns:p14="http://schemas.microsoft.com/office/powerpoint/2010/main" val="364102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5A05BBD5-8536-0C5D-78DF-018EE9941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2DC31-C3F2-0ADE-9A99-306D2DA45209}"/>
              </a:ext>
            </a:extLst>
          </p:cNvPr>
          <p:cNvSpPr>
            <a:spLocks noGrp="1"/>
          </p:cNvSpPr>
          <p:nvPr>
            <p:ph type="title"/>
          </p:nvPr>
        </p:nvSpPr>
        <p:spPr>
          <a:xfrm>
            <a:off x="1101611" y="313881"/>
            <a:ext cx="7209782" cy="381063"/>
          </a:xfrm>
        </p:spPr>
        <p:txBody>
          <a:bodyPr>
            <a:normAutofit fontScale="90000"/>
          </a:bodyPr>
          <a:lstStyle/>
          <a:p>
            <a:pPr algn="ctr"/>
            <a:r>
              <a:rPr lang="en-ZA"/>
              <a:t>Changes: Assignments, Course, Curricular Materials</a:t>
            </a:r>
          </a:p>
        </p:txBody>
      </p:sp>
      <p:sp>
        <p:nvSpPr>
          <p:cNvPr id="3" name="Content Placeholder 2">
            <a:extLst>
              <a:ext uri="{FF2B5EF4-FFF2-40B4-BE49-F238E27FC236}">
                <a16:creationId xmlns:a16="http://schemas.microsoft.com/office/drawing/2014/main" id="{BF67BDEA-54DC-9BA3-238A-83F5BB2571C5}"/>
              </a:ext>
            </a:extLst>
          </p:cNvPr>
          <p:cNvSpPr>
            <a:spLocks noGrp="1"/>
          </p:cNvSpPr>
          <p:nvPr>
            <p:ph sz="quarter" idx="12"/>
          </p:nvPr>
        </p:nvSpPr>
        <p:spPr>
          <a:xfrm>
            <a:off x="1364105" y="766689"/>
            <a:ext cx="6947288" cy="4062929"/>
          </a:xfrm>
        </p:spPr>
        <p:txBody>
          <a:bodyPr>
            <a:normAutofit/>
          </a:bodyPr>
          <a:lstStyle/>
          <a:p>
            <a:pPr marL="0" lvl="0" indent="0">
              <a:lnSpc>
                <a:spcPct val="107000"/>
              </a:lnSpc>
              <a:spcAft>
                <a:spcPts val="600"/>
              </a:spcAft>
              <a:buNone/>
            </a:pPr>
            <a:r>
              <a:rPr lang="en-US" b="1" kern="100">
                <a:solidFill>
                  <a:prstClr val="black"/>
                </a:solidFill>
                <a:latin typeface="Aptos" panose="020B0004020202020204" pitchFamily="34" charset="0"/>
                <a:ea typeface="Aptos" panose="020B0004020202020204" pitchFamily="34" charset="0"/>
                <a:cs typeface="Times New Roman" panose="02020603050405020304" pitchFamily="18" charset="0"/>
              </a:rPr>
              <a:t>--Holmes:  Writing Intensive </a:t>
            </a:r>
            <a:r>
              <a:rPr lang="en-US" b="1" kern="100" err="1">
                <a:solidFill>
                  <a:prstClr val="black"/>
                </a:solidFill>
                <a:latin typeface="Aptos" panose="020B0004020202020204" pitchFamily="34" charset="0"/>
                <a:ea typeface="Aptos" panose="020B0004020202020204" pitchFamily="34" charset="0"/>
                <a:cs typeface="Times New Roman" panose="02020603050405020304" pitchFamily="18" charset="0"/>
              </a:rPr>
              <a:t>assn</a:t>
            </a:r>
            <a:r>
              <a:rPr lang="en-US" b="1" kern="100">
                <a:solidFill>
                  <a:prstClr val="black"/>
                </a:solidFill>
                <a:latin typeface="Aptos" panose="020B0004020202020204" pitchFamily="34" charset="0"/>
                <a:ea typeface="Aptos" panose="020B0004020202020204" pitchFamily="34" charset="0"/>
                <a:cs typeface="Times New Roman" panose="02020603050405020304" pitchFamily="18" charset="0"/>
              </a:rPr>
              <a:t>, Community based project with nonprofit, site visit to legislature to observe, producing a persuasive letter/paper designed to support effort of nonprofit (Georgia State U)</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--Employ ‘pause-predict-ponder’ to encourage constructive guessing (Ga Tech Engineering)</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--Spliced in new topic in MGIS and away from block class (Dalton State Information Sys)</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--Creating Concept Map to connect previous to current materials (Dalton State biology)</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a:t>
            </a:r>
            <a:r>
              <a:rPr lang="en-US" kern="100" err="1">
                <a:latin typeface="Aptos" panose="020B0004020202020204" pitchFamily="34" charset="0"/>
                <a:ea typeface="Aptos" panose="020B0004020202020204" pitchFamily="34" charset="0"/>
                <a:cs typeface="Times New Roman" panose="02020603050405020304" pitchFamily="18" charset="0"/>
              </a:rPr>
              <a:t>TiLT</a:t>
            </a:r>
            <a:r>
              <a:rPr lang="en-US" kern="100">
                <a:latin typeface="Aptos" panose="020B0004020202020204" pitchFamily="34" charset="0"/>
                <a:ea typeface="Aptos" panose="020B0004020202020204" pitchFamily="34" charset="0"/>
                <a:cs typeface="Times New Roman" panose="02020603050405020304" pitchFamily="18" charset="0"/>
              </a:rPr>
              <a:t>-ed nursing assignments to create new assignments (Ga Southwestern Nursing)</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--Produced a model Capstone (HIP) for the university (U of West Georgia, all programs)</a:t>
            </a: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--Produced pilot syllabi for an FYS (HIP) course to be offered (Valdosta, all programs)</a:t>
            </a:r>
          </a:p>
          <a:p>
            <a:pPr marL="0" lvl="0" indent="0">
              <a:lnSpc>
                <a:spcPct val="107000"/>
              </a:lnSpc>
              <a:spcAft>
                <a:spcPts val="600"/>
              </a:spcAft>
              <a:buNone/>
            </a:pPr>
            <a:r>
              <a:rPr lang="en-US" kern="100">
                <a:solidFill>
                  <a:prstClr val="black"/>
                </a:solidFill>
                <a:latin typeface="Aptos" panose="020B0004020202020204" pitchFamily="34" charset="0"/>
                <a:ea typeface="Aptos" panose="020B0004020202020204" pitchFamily="34" charset="0"/>
                <a:cs typeface="Times New Roman" panose="02020603050405020304" pitchFamily="18" charset="0"/>
              </a:rPr>
              <a:t>--Pool of 120 questions to support 6 quizzes using SWEBOK (Ga Tech Engineering)</a:t>
            </a: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6DD133D-D277-E3FB-DED9-AD897ED46AC5}"/>
              </a:ext>
            </a:extLst>
          </p:cNvPr>
          <p:cNvSpPr>
            <a:spLocks noGrp="1"/>
          </p:cNvSpPr>
          <p:nvPr>
            <p:ph type="sldNum" sz="quarter" idx="15"/>
          </p:nvPr>
        </p:nvSpPr>
        <p:spPr/>
        <p:txBody>
          <a:bodyPr/>
          <a:lstStyle/>
          <a:p>
            <a:pPr defTabSz="685800"/>
            <a:fld id="{18D65601-5AE2-46FC-B138-694DDD2B510D}" type="slidenum">
              <a:rPr lang="en-US">
                <a:solidFill>
                  <a:prstClr val="black"/>
                </a:solidFill>
                <a:latin typeface="Univers Light"/>
              </a:rPr>
              <a:pPr defTabSz="685800"/>
              <a:t>29</a:t>
            </a:fld>
            <a:endParaRPr lang="en-US">
              <a:solidFill>
                <a:prstClr val="black"/>
              </a:solidFill>
              <a:latin typeface="Univers Light"/>
            </a:endParaRPr>
          </a:p>
        </p:txBody>
      </p:sp>
    </p:spTree>
    <p:extLst>
      <p:ext uri="{BB962C8B-B14F-4D97-AF65-F5344CB8AC3E}">
        <p14:creationId xmlns:p14="http://schemas.microsoft.com/office/powerpoint/2010/main" val="176893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7B38A22-6151-5575-DD23-14FD91DA0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2AC90-3214-4DF2-85EB-5D6293EE6B52}"/>
              </a:ext>
            </a:extLst>
          </p:cNvPr>
          <p:cNvSpPr>
            <a:spLocks noGrp="1"/>
          </p:cNvSpPr>
          <p:nvPr>
            <p:ph type="title"/>
          </p:nvPr>
        </p:nvSpPr>
        <p:spPr>
          <a:xfrm>
            <a:off x="1219200" y="205980"/>
            <a:ext cx="7467600" cy="304384"/>
          </a:xfrm>
        </p:spPr>
        <p:txBody>
          <a:bodyPr>
            <a:noAutofit/>
          </a:bodyPr>
          <a:lstStyle/>
          <a:p>
            <a:r>
              <a:rPr lang="en-US" sz="2400"/>
              <a:t>I. Revising the Discovery Draft</a:t>
            </a:r>
          </a:p>
        </p:txBody>
      </p:sp>
      <p:sp>
        <p:nvSpPr>
          <p:cNvPr id="3" name="Content Placeholder 2">
            <a:extLst>
              <a:ext uri="{FF2B5EF4-FFF2-40B4-BE49-F238E27FC236}">
                <a16:creationId xmlns:a16="http://schemas.microsoft.com/office/drawing/2014/main" id="{E82B5BFB-7E57-93E3-298D-EAED63D1EFBE}"/>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p>
          <a:p>
            <a:pPr marL="0" marR="0" lvl="0" indent="0" algn="l" defTabSz="914400" rtl="0" eaLnBrk="1" fontAlgn="auto" latinLnBrk="0" hangingPunct="1">
              <a:lnSpc>
                <a:spcPct val="100000"/>
              </a:lnSpc>
              <a:spcBef>
                <a:spcPct val="20000"/>
              </a:spcBef>
              <a:spcAft>
                <a:spcPts val="0"/>
              </a:spcAft>
              <a:buClrTx/>
              <a:buSzTx/>
              <a:buNone/>
              <a:tabLst/>
              <a:defRPr/>
            </a:pPr>
            <a:r>
              <a:rPr lang="en-US" sz="2400">
                <a:solidFill>
                  <a:prstClr val="black"/>
                </a:solidFill>
              </a:rPr>
              <a:t>We must acknowledge that we continually revise as we write, so revising is not an entirely separate process.  </a:t>
            </a:r>
          </a:p>
          <a:p>
            <a:pPr marL="0" marR="0" lvl="0" indent="0" algn="l" defTabSz="914400" rtl="0" eaLnBrk="1" fontAlgn="auto" latinLnBrk="0" hangingPunct="1">
              <a:lnSpc>
                <a:spcPct val="100000"/>
              </a:lnSpc>
              <a:spcBef>
                <a:spcPct val="20000"/>
              </a:spcBef>
              <a:spcAft>
                <a:spcPts val="0"/>
              </a:spcAft>
              <a:buClrTx/>
              <a:buSzTx/>
              <a:buNone/>
              <a:tabLst/>
              <a:defRPr/>
            </a:pPr>
            <a:r>
              <a:rPr lang="en-US" sz="2400">
                <a:solidFill>
                  <a:prstClr val="black"/>
                </a:solidFill>
              </a:rPr>
              <a:t>Still, there are many several ways to improve a full or partial draft. </a:t>
            </a:r>
          </a:p>
          <a:p>
            <a:pPr marL="0" marR="0" lvl="0" indent="0" algn="l" defTabSz="914400" rtl="0" eaLnBrk="1" fontAlgn="auto" latinLnBrk="0" hangingPunct="1">
              <a:lnSpc>
                <a:spcPct val="100000"/>
              </a:lnSpc>
              <a:spcBef>
                <a:spcPct val="20000"/>
              </a:spcBef>
              <a:spcAft>
                <a:spcPts val="0"/>
              </a:spcAft>
              <a:buClrTx/>
              <a:buSzTx/>
              <a:buNone/>
              <a:tabLst/>
              <a:defRPr/>
            </a:pPr>
            <a:r>
              <a:rPr lang="en-US" sz="2400">
                <a:solidFill>
                  <a:prstClr val="black"/>
                </a:solidFill>
              </a:rPr>
              <a:t>Today, we will consider the </a:t>
            </a:r>
            <a:r>
              <a:rPr lang="en-US" sz="2400" u="sng">
                <a:solidFill>
                  <a:prstClr val="black"/>
                </a:solidFill>
              </a:rPr>
              <a:t>Lead, Close, Anecdotes, and Persuasive statements </a:t>
            </a:r>
            <a:r>
              <a:rPr lang="en-US" sz="2400">
                <a:solidFill>
                  <a:prstClr val="black"/>
                </a:solidFill>
              </a:rPr>
              <a:t>as finishing touches to a strong piece of writing.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a:solidFill>
                <a:prstClr val="black"/>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prstClr val="black"/>
              </a:solidFill>
              <a:effectLst/>
              <a:uLnTx/>
              <a:uFillTx/>
              <a:latin typeface="Century Gothic"/>
              <a:ea typeface="+mn-ea"/>
            </a:endParaRPr>
          </a:p>
          <a:p>
            <a:pPr marL="0" indent="0">
              <a:buNone/>
            </a:pPr>
            <a:endParaRPr lang="en-US" sz="2400"/>
          </a:p>
        </p:txBody>
      </p:sp>
      <p:sp>
        <p:nvSpPr>
          <p:cNvPr id="4" name="Slide Number Placeholder 3">
            <a:extLst>
              <a:ext uri="{FF2B5EF4-FFF2-40B4-BE49-F238E27FC236}">
                <a16:creationId xmlns:a16="http://schemas.microsoft.com/office/drawing/2014/main" id="{D8DC57CF-5B7B-E51E-3C1A-6FF206D5E225}"/>
              </a:ext>
            </a:extLst>
          </p:cNvPr>
          <p:cNvSpPr>
            <a:spLocks noGrp="1"/>
          </p:cNvSpPr>
          <p:nvPr>
            <p:ph type="sldNum" sz="quarter" idx="10"/>
          </p:nvPr>
        </p:nvSpPr>
        <p:spPr/>
        <p:txBody>
          <a:bodyPr/>
          <a:lstStyle/>
          <a:p>
            <a:fld id="{64336152-522D-534E-A387-BE770A7CAF94}" type="slidenum">
              <a:rPr lang="en-US" smtClean="0"/>
              <a:pPr/>
              <a:t>3</a:t>
            </a:fld>
            <a:endParaRPr lang="en-US"/>
          </a:p>
        </p:txBody>
      </p:sp>
    </p:spTree>
    <p:extLst>
      <p:ext uri="{BB962C8B-B14F-4D97-AF65-F5344CB8AC3E}">
        <p14:creationId xmlns:p14="http://schemas.microsoft.com/office/powerpoint/2010/main" val="245931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08F740B2-08D6-1912-21ED-CF9863F24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88BE47-CD67-96D2-55CE-A72338A9F090}"/>
              </a:ext>
            </a:extLst>
          </p:cNvPr>
          <p:cNvSpPr>
            <a:spLocks noGrp="1"/>
          </p:cNvSpPr>
          <p:nvPr>
            <p:ph type="title"/>
          </p:nvPr>
        </p:nvSpPr>
        <p:spPr>
          <a:xfrm>
            <a:off x="1101611" y="313881"/>
            <a:ext cx="7209782" cy="381063"/>
          </a:xfrm>
        </p:spPr>
        <p:txBody>
          <a:bodyPr>
            <a:normAutofit fontScale="90000"/>
          </a:bodyPr>
          <a:lstStyle/>
          <a:p>
            <a:pPr algn="ctr"/>
            <a:r>
              <a:rPr lang="en-ZA"/>
              <a:t> Impact of FLC on my teaching</a:t>
            </a:r>
          </a:p>
        </p:txBody>
      </p:sp>
      <p:sp>
        <p:nvSpPr>
          <p:cNvPr id="3" name="Content Placeholder 2">
            <a:extLst>
              <a:ext uri="{FF2B5EF4-FFF2-40B4-BE49-F238E27FC236}">
                <a16:creationId xmlns:a16="http://schemas.microsoft.com/office/drawing/2014/main" id="{A56A373E-B850-48A1-605C-951C601B9A24}"/>
              </a:ext>
            </a:extLst>
          </p:cNvPr>
          <p:cNvSpPr>
            <a:spLocks noGrp="1"/>
          </p:cNvSpPr>
          <p:nvPr>
            <p:ph sz="quarter" idx="12"/>
          </p:nvPr>
        </p:nvSpPr>
        <p:spPr>
          <a:xfrm>
            <a:off x="1364104" y="766689"/>
            <a:ext cx="7209781" cy="4062929"/>
          </a:xfrm>
        </p:spPr>
        <p:txBody>
          <a:bodyPr>
            <a:normAutofit fontScale="85000" lnSpcReduction="10000"/>
          </a:bodyPr>
          <a:lstStyle/>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a:t>
            </a:r>
            <a:r>
              <a:rPr lang="en-US" sz="2000" b="1" kern="100">
                <a:latin typeface="Aptos" panose="020B0004020202020204" pitchFamily="34" charset="0"/>
                <a:ea typeface="Aptos" panose="020B0004020202020204" pitchFamily="34" charset="0"/>
                <a:cs typeface="Times New Roman" panose="02020603050405020304" pitchFamily="18" charset="0"/>
              </a:rPr>
              <a:t>Holmes: Several participants are coauthoring a book chapter with me, and I’m excited to further reflect on our experiences through that scholarly contribution. </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--the most impactful prof dev [program] in my teaching at Ga Tech</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--Several of us are presenting at conference in the fall. </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--Totally redesigned not just the course I based the course change on but all of them</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--My two years as a Learning Scholar have led to new opportunities in my institution.</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--I am finally getting closer to seeing the potential of my students realized.</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 --Inviting students to contribute to course materials has been an amazing change.</a:t>
            </a:r>
          </a:p>
          <a:p>
            <a:pPr marL="0" indent="0">
              <a:lnSpc>
                <a:spcPct val="107000"/>
              </a:lnSpc>
              <a:spcAft>
                <a:spcPts val="600"/>
              </a:spcAft>
              <a:buNone/>
            </a:pPr>
            <a:r>
              <a:rPr lang="en-US" sz="2000" kern="100">
                <a:latin typeface="Aptos" panose="020B0004020202020204" pitchFamily="34" charset="0"/>
                <a:ea typeface="Aptos" panose="020B0004020202020204" pitchFamily="34" charset="0"/>
                <a:cs typeface="Times New Roman" panose="02020603050405020304" pitchFamily="18" charset="0"/>
              </a:rPr>
              <a:t>--Want to thank the USG for supporting us through this program.</a:t>
            </a: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555885E-D03F-5DA2-5786-6279893B09F1}"/>
              </a:ext>
            </a:extLst>
          </p:cNvPr>
          <p:cNvSpPr>
            <a:spLocks noGrp="1"/>
          </p:cNvSpPr>
          <p:nvPr>
            <p:ph type="sldNum" sz="quarter" idx="15"/>
          </p:nvPr>
        </p:nvSpPr>
        <p:spPr/>
        <p:txBody>
          <a:bodyPr/>
          <a:lstStyle/>
          <a:p>
            <a:pPr defTabSz="685800"/>
            <a:fld id="{18D65601-5AE2-46FC-B138-694DDD2B510D}" type="slidenum">
              <a:rPr lang="en-US">
                <a:solidFill>
                  <a:prstClr val="black"/>
                </a:solidFill>
                <a:latin typeface="Univers Light"/>
              </a:rPr>
              <a:pPr defTabSz="685800"/>
              <a:t>30</a:t>
            </a:fld>
            <a:endParaRPr lang="en-US">
              <a:solidFill>
                <a:prstClr val="black"/>
              </a:solidFill>
              <a:latin typeface="Univers Light"/>
            </a:endParaRPr>
          </a:p>
        </p:txBody>
      </p:sp>
    </p:spTree>
    <p:extLst>
      <p:ext uri="{BB962C8B-B14F-4D97-AF65-F5344CB8AC3E}">
        <p14:creationId xmlns:p14="http://schemas.microsoft.com/office/powerpoint/2010/main" val="13243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7BD8-8632-DD89-6943-AABD9ADB51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F5CFAF-BD52-5297-AD21-886C7294607F}"/>
              </a:ext>
            </a:extLst>
          </p:cNvPr>
          <p:cNvSpPr>
            <a:spLocks noGrp="1"/>
          </p:cNvSpPr>
          <p:nvPr>
            <p:ph type="title"/>
          </p:nvPr>
        </p:nvSpPr>
        <p:spPr>
          <a:xfrm>
            <a:off x="1015370" y="396380"/>
            <a:ext cx="3750239" cy="4240447"/>
          </a:xfrm>
        </p:spPr>
        <p:txBody>
          <a:bodyPr>
            <a:normAutofit/>
          </a:bodyPr>
          <a:lstStyle/>
          <a:p>
            <a:br>
              <a:rPr lang="en-US"/>
            </a:br>
            <a:br>
              <a:rPr lang="en-US"/>
            </a:br>
            <a:br>
              <a:rPr lang="en-US"/>
            </a:br>
            <a:br>
              <a:rPr lang="en-US"/>
            </a:br>
            <a:br>
              <a:rPr lang="en-US"/>
            </a:br>
            <a:br>
              <a:rPr lang="en-US"/>
            </a:br>
            <a:br>
              <a:rPr lang="en-US"/>
            </a:br>
            <a:br>
              <a:rPr lang="en-US"/>
            </a:br>
            <a:br>
              <a:rPr lang="en-US" sz="2025">
                <a:solidFill>
                  <a:prstClr val="black"/>
                </a:solidFill>
                <a:latin typeface="Tisa Offc Serif Pro"/>
              </a:rPr>
            </a:br>
            <a:endParaRPr lang="en-US"/>
          </a:p>
        </p:txBody>
      </p:sp>
      <p:pic>
        <p:nvPicPr>
          <p:cNvPr id="4" name="Picture Placeholder 17">
            <a:extLst>
              <a:ext uri="{FF2B5EF4-FFF2-40B4-BE49-F238E27FC236}">
                <a16:creationId xmlns:a16="http://schemas.microsoft.com/office/drawing/2014/main" id="{639CE1CE-4E83-656A-6962-0DC01F554DE9}"/>
              </a:ext>
            </a:extLst>
          </p:cNvPr>
          <p:cNvPicPr>
            <a:picLocks noGrp="1" noChangeAspect="1"/>
          </p:cNvPicPr>
          <p:nvPr>
            <p:ph type="pic" sz="quarter" idx="13"/>
          </p:nvPr>
        </p:nvPicPr>
        <p:blipFill>
          <a:blip r:embed="rId3"/>
          <a:srcRect t="3397" b="3397"/>
          <a:stretch/>
        </p:blipFill>
        <p:spPr>
          <a:xfrm>
            <a:off x="4967885" y="147918"/>
            <a:ext cx="3476570" cy="4760258"/>
          </a:xfrm>
        </p:spPr>
      </p:pic>
      <p:pic>
        <p:nvPicPr>
          <p:cNvPr id="8" name="Picture 7">
            <a:extLst>
              <a:ext uri="{FF2B5EF4-FFF2-40B4-BE49-F238E27FC236}">
                <a16:creationId xmlns:a16="http://schemas.microsoft.com/office/drawing/2014/main" id="{0758CC6C-48A4-E3A6-E0AF-31624CD428AF}"/>
              </a:ext>
            </a:extLst>
          </p:cNvPr>
          <p:cNvPicPr>
            <a:picLocks noChangeAspect="1"/>
          </p:cNvPicPr>
          <p:nvPr/>
        </p:nvPicPr>
        <p:blipFill>
          <a:blip r:embed="rId4"/>
          <a:srcRect/>
          <a:stretch/>
        </p:blipFill>
        <p:spPr>
          <a:xfrm>
            <a:off x="699545" y="-1"/>
            <a:ext cx="4066064" cy="5143499"/>
          </a:xfrm>
          <a:prstGeom prst="rect">
            <a:avLst/>
          </a:prstGeom>
        </p:spPr>
      </p:pic>
    </p:spTree>
    <p:extLst>
      <p:ext uri="{BB962C8B-B14F-4D97-AF65-F5344CB8AC3E}">
        <p14:creationId xmlns:p14="http://schemas.microsoft.com/office/powerpoint/2010/main" val="2392603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8828"/>
            <a:ext cx="7886700" cy="993775"/>
          </a:xfrm>
        </p:spPr>
        <p:txBody>
          <a:bodyPr>
            <a:normAutofit fontScale="90000"/>
          </a:bodyPr>
          <a:lstStyle/>
          <a:p>
            <a:br>
              <a:rPr lang="en-US" b="1"/>
            </a:br>
            <a:r>
              <a:rPr lang="en-US" b="1"/>
              <a:t>Thank you for all of your work</a:t>
            </a:r>
            <a:br>
              <a:rPr lang="en-US" b="1"/>
            </a:br>
            <a:r>
              <a:rPr lang="en-US" sz="3600" b="1"/>
              <a:t>this year!  </a:t>
            </a:r>
            <a:br>
              <a:rPr lang="en-US" sz="3600" b="1"/>
            </a:br>
            <a:br>
              <a:rPr lang="en-US" sz="3600" b="1"/>
            </a:br>
            <a:r>
              <a:rPr lang="en-US" sz="3600" b="1"/>
              <a:t>Here is the link to submit the reflection: </a:t>
            </a:r>
            <a:br>
              <a:rPr lang="en-US" sz="3600" b="1"/>
            </a:br>
            <a:r>
              <a:rPr lang="en-US" sz="3600" b="1">
                <a:hlinkClick r:id="rId3"/>
              </a:rPr>
              <a:t>https://form.jotform.com/251214477673056</a:t>
            </a:r>
            <a:r>
              <a:rPr lang="en-US" sz="3600" b="1"/>
              <a:t> </a:t>
            </a:r>
            <a:br>
              <a:rPr lang="en-US" sz="3600" b="1"/>
            </a:br>
            <a:br>
              <a:rPr lang="en-US" sz="3600" b="1"/>
            </a:br>
            <a:r>
              <a:rPr lang="en-US" sz="3600" b="1"/>
              <a:t>Questions we can address now? </a:t>
            </a:r>
            <a:br>
              <a:rPr lang="en-US" sz="3600" b="1"/>
            </a:br>
            <a:endParaRPr lang="en-US" sz="3600" b="1"/>
          </a:p>
        </p:txBody>
      </p:sp>
      <p:sp>
        <p:nvSpPr>
          <p:cNvPr id="3" name="TextBox 2">
            <a:extLst>
              <a:ext uri="{FF2B5EF4-FFF2-40B4-BE49-F238E27FC236}">
                <a16:creationId xmlns:a16="http://schemas.microsoft.com/office/drawing/2014/main" id="{98B1AEDB-0C31-4F21-BBD5-77A0691F76DC}"/>
              </a:ext>
            </a:extLst>
          </p:cNvPr>
          <p:cNvSpPr txBox="1"/>
          <p:nvPr/>
        </p:nvSpPr>
        <p:spPr>
          <a:xfrm>
            <a:off x="2121331" y="3557618"/>
            <a:ext cx="467868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Jeffery Galle, Ph.D.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Creative Engagement for Faculty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hlinkClick r:id="rId4"/>
              </a:rPr>
              <a:t>ellag55@gmail.com</a:t>
            </a:r>
            <a:r>
              <a:rPr kumimoji="0" lang="en-US" sz="1400" b="0" i="0" u="none" strike="noStrike" kern="1200" cap="none" spc="0" normalizeH="0" baseline="0" noProof="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hlinkClick r:id="rId5"/>
              </a:rPr>
              <a:t>https://Jgalle.com</a:t>
            </a:r>
            <a:r>
              <a:rPr kumimoji="0" lang="en-US" sz="1400" b="0" i="0" u="none" strike="noStrike" kern="1200" cap="none" spc="0" normalizeH="0" baseline="0" noProof="0">
                <a:ln>
                  <a:noFill/>
                </a:ln>
                <a:solidFill>
                  <a:prstClr val="black"/>
                </a:solidFill>
                <a:effectLst/>
                <a:uLnTx/>
                <a:uFillTx/>
                <a:latin typeface="Calibri"/>
                <a:ea typeface="+mn-ea"/>
                <a:cs typeface="+mn-cs"/>
              </a:rPr>
              <a:t>  (website)</a:t>
            </a:r>
          </a:p>
        </p:txBody>
      </p:sp>
    </p:spTree>
    <p:extLst>
      <p:ext uri="{BB962C8B-B14F-4D97-AF65-F5344CB8AC3E}">
        <p14:creationId xmlns:p14="http://schemas.microsoft.com/office/powerpoint/2010/main" val="631817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E0D875-0ABF-6705-1109-F095F73C58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BB14A-771E-7229-A1F4-9550A8E7268F}"/>
              </a:ext>
            </a:extLst>
          </p:cNvPr>
          <p:cNvSpPr>
            <a:spLocks noGrp="1"/>
          </p:cNvSpPr>
          <p:nvPr>
            <p:ph type="title"/>
          </p:nvPr>
        </p:nvSpPr>
        <p:spPr>
          <a:xfrm>
            <a:off x="1792288" y="3600450"/>
            <a:ext cx="5486400" cy="751113"/>
          </a:xfrm>
        </p:spPr>
        <p:txBody>
          <a:bodyPr anchor="b">
            <a:normAutofit/>
          </a:bodyPr>
          <a:lstStyle/>
          <a:p>
            <a:pPr algn="ctr"/>
            <a:r>
              <a:rPr lang="en-US" sz="2400" b="0"/>
              <a:t>Planning, Writing,</a:t>
            </a:r>
            <a:r>
              <a:rPr lang="en-US" sz="2400"/>
              <a:t> </a:t>
            </a:r>
            <a:r>
              <a:rPr lang="en-US" sz="2400" b="1"/>
              <a:t>Sharing</a:t>
            </a:r>
            <a:r>
              <a:rPr lang="en-US" sz="2400"/>
              <a:t>   </a:t>
            </a:r>
          </a:p>
        </p:txBody>
      </p:sp>
      <p:sp>
        <p:nvSpPr>
          <p:cNvPr id="6" name="Content Placeholder 5">
            <a:extLst>
              <a:ext uri="{FF2B5EF4-FFF2-40B4-BE49-F238E27FC236}">
                <a16:creationId xmlns:a16="http://schemas.microsoft.com/office/drawing/2014/main" id="{A370D4C7-3046-425E-2393-CF1E647C8A77}"/>
              </a:ext>
            </a:extLst>
          </p:cNvPr>
          <p:cNvSpPr>
            <a:spLocks noGrp="1"/>
          </p:cNvSpPr>
          <p:nvPr>
            <p:ph type="body" sz="half" idx="2"/>
          </p:nvPr>
        </p:nvSpPr>
        <p:spPr>
          <a:xfrm>
            <a:off x="1792288" y="4025504"/>
            <a:ext cx="5486400" cy="489347"/>
          </a:xfrm>
        </p:spPr>
        <p:txBody>
          <a:bodyPr>
            <a:normAutofit/>
          </a:bodyPr>
          <a:lstStyle/>
          <a:p>
            <a:endParaRPr lang="en-US"/>
          </a:p>
        </p:txBody>
      </p:sp>
      <p:sp>
        <p:nvSpPr>
          <p:cNvPr id="4" name="Slide Number Placeholder 3">
            <a:extLst>
              <a:ext uri="{FF2B5EF4-FFF2-40B4-BE49-F238E27FC236}">
                <a16:creationId xmlns:a16="http://schemas.microsoft.com/office/drawing/2014/main" id="{439BD89F-131F-0A3E-F54C-5E15F51FF8DB}"/>
              </a:ext>
            </a:extLst>
          </p:cNvPr>
          <p:cNvSpPr>
            <a:spLocks noGrp="1"/>
          </p:cNvSpPr>
          <p:nvPr>
            <p:ph type="sldNum" sz="quarter" idx="10"/>
          </p:nvPr>
        </p:nvSpPr>
        <p:spPr>
          <a:xfrm>
            <a:off x="8134674" y="4672584"/>
            <a:ext cx="552126" cy="274637"/>
          </a:xfrm>
        </p:spPr>
        <p:txBody>
          <a:bodyPr anchor="ctr">
            <a:normAutofit/>
          </a:bodyPr>
          <a:lstStyle/>
          <a:p>
            <a:pPr>
              <a:spcAft>
                <a:spcPts val="600"/>
              </a:spcAft>
            </a:pPr>
            <a:fld id="{64336152-522D-534E-A387-BE770A7CAF94}" type="slidenum">
              <a:rPr lang="en-US" smtClean="0"/>
              <a:pPr>
                <a:spcAft>
                  <a:spcPts val="600"/>
                </a:spcAft>
              </a:pPr>
              <a:t>33</a:t>
            </a:fld>
            <a:endParaRPr lang="en-US"/>
          </a:p>
        </p:txBody>
      </p:sp>
      <p:pic>
        <p:nvPicPr>
          <p:cNvPr id="7" name="Picture 6" descr="A group of people in a room&#10;&#10;AI-generated content may be incorrect.">
            <a:extLst>
              <a:ext uri="{FF2B5EF4-FFF2-40B4-BE49-F238E27FC236}">
                <a16:creationId xmlns:a16="http://schemas.microsoft.com/office/drawing/2014/main" id="{02EE0A74-1000-3FF6-6C11-2212D44F2AF6}"/>
              </a:ext>
            </a:extLst>
          </p:cNvPr>
          <p:cNvPicPr>
            <a:picLocks noChangeAspect="1"/>
          </p:cNvPicPr>
          <p:nvPr/>
        </p:nvPicPr>
        <p:blipFill>
          <a:blip r:embed="rId3"/>
          <a:stretch>
            <a:fillRect/>
          </a:stretch>
        </p:blipFill>
        <p:spPr>
          <a:xfrm>
            <a:off x="156644" y="0"/>
            <a:ext cx="4513327" cy="5143500"/>
          </a:xfrm>
          <a:prstGeom prst="rect">
            <a:avLst/>
          </a:prstGeom>
        </p:spPr>
      </p:pic>
      <p:pic>
        <p:nvPicPr>
          <p:cNvPr id="9" name="Picture 8" descr="A group of people sitting at desks in a room&#10;&#10;AI-generated content may be incorrect.">
            <a:extLst>
              <a:ext uri="{FF2B5EF4-FFF2-40B4-BE49-F238E27FC236}">
                <a16:creationId xmlns:a16="http://schemas.microsoft.com/office/drawing/2014/main" id="{BB6D7E43-7723-B17B-B9E4-7A86AB78A9C2}"/>
              </a:ext>
            </a:extLst>
          </p:cNvPr>
          <p:cNvPicPr>
            <a:picLocks noChangeAspect="1"/>
          </p:cNvPicPr>
          <p:nvPr/>
        </p:nvPicPr>
        <p:blipFill>
          <a:blip r:embed="rId4"/>
          <a:stretch>
            <a:fillRect/>
          </a:stretch>
        </p:blipFill>
        <p:spPr>
          <a:xfrm>
            <a:off x="4535488" y="0"/>
            <a:ext cx="4244360" cy="5143500"/>
          </a:xfrm>
          <a:prstGeom prst="rect">
            <a:avLst/>
          </a:prstGeom>
        </p:spPr>
      </p:pic>
    </p:spTree>
    <p:extLst>
      <p:ext uri="{BB962C8B-B14F-4D97-AF65-F5344CB8AC3E}">
        <p14:creationId xmlns:p14="http://schemas.microsoft.com/office/powerpoint/2010/main" val="16001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9A8A68-9738-7CDA-FCBC-F6400F152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A5D24-6175-7C23-F51B-7EB268E2C015}"/>
              </a:ext>
            </a:extLst>
          </p:cNvPr>
          <p:cNvSpPr>
            <a:spLocks noGrp="1"/>
          </p:cNvSpPr>
          <p:nvPr>
            <p:ph type="title"/>
          </p:nvPr>
        </p:nvSpPr>
        <p:spPr>
          <a:xfrm>
            <a:off x="1219200" y="205980"/>
            <a:ext cx="7467600" cy="304384"/>
          </a:xfrm>
        </p:spPr>
        <p:txBody>
          <a:bodyPr>
            <a:noAutofit/>
          </a:bodyPr>
          <a:lstStyle/>
          <a:p>
            <a:r>
              <a:rPr lang="en-US" sz="2400"/>
              <a:t>Revising the Discovery Draft</a:t>
            </a:r>
          </a:p>
        </p:txBody>
      </p:sp>
      <p:sp>
        <p:nvSpPr>
          <p:cNvPr id="3" name="Content Placeholder 2">
            <a:extLst>
              <a:ext uri="{FF2B5EF4-FFF2-40B4-BE49-F238E27FC236}">
                <a16:creationId xmlns:a16="http://schemas.microsoft.com/office/drawing/2014/main" id="{1FEF6137-D7CB-B00F-E16A-F115EAB87EAC}"/>
              </a:ext>
            </a:extLst>
          </p:cNvPr>
          <p:cNvSpPr>
            <a:spLocks noGrp="1"/>
          </p:cNvSpPr>
          <p:nvPr>
            <p:ph idx="1"/>
          </p:nvPr>
        </p:nvSpPr>
        <p:spPr>
          <a:xfrm>
            <a:off x="702129" y="510364"/>
            <a:ext cx="7892303"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en-US" sz="1600" b="0" i="1" u="none" strike="noStrike" kern="1200" cap="none" spc="0" normalizeH="0" baseline="0" noProof="0">
                <a:ln>
                  <a:noFill/>
                </a:ln>
                <a:solidFill>
                  <a:prstClr val="black"/>
                </a:solidFill>
                <a:effectLst/>
                <a:uLnTx/>
                <a:uFillTx/>
                <a:latin typeface="Century Gothic"/>
                <a:ea typeface="+mn-ea"/>
              </a:rPr>
              <a:t> </a:t>
            </a:r>
            <a:endParaRPr lang="en-US" sz="24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rPr>
              <a:t>‘Our best writers report that they work from the specific to the general’ (Murray 53).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rPr>
              <a:t>And Eudora Welty declares, “What discoveries I’ve made about writing begin with the particular, not the general.”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a:ln>
                <a:noFill/>
              </a:ln>
              <a:solidFill>
                <a:prstClr val="black"/>
              </a:solidFill>
              <a:effectLst/>
              <a:uLnTx/>
              <a:uFillTx/>
              <a:latin typeface="Century Gothic"/>
              <a:ea typeface="+mn-e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a:solidFill>
                  <a:prstClr val="black"/>
                </a:solidFill>
              </a:rPr>
              <a:t>So the famous lead by Dickens</a:t>
            </a:r>
            <a:r>
              <a:rPr lang="en-US" sz="2400">
                <a:solidFill>
                  <a:prstClr val="black"/>
                </a:solidFill>
              </a:rPr>
              <a:t> generalizes after a close examination of the particular: </a:t>
            </a:r>
            <a:endParaRPr kumimoji="0" lang="en-US" sz="2400" b="0" i="0" u="none" strike="noStrike" kern="1200" cap="none" spc="0" normalizeH="0" baseline="0" noProof="0">
              <a:ln>
                <a:noFill/>
              </a:ln>
              <a:solidFill>
                <a:prstClr val="black"/>
              </a:solidFill>
              <a:effectLst/>
              <a:uLnTx/>
              <a:uFillTx/>
              <a:latin typeface="Century Gothic"/>
              <a:ea typeface="+mn-e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entury Gothic"/>
                <a:ea typeface="+mn-ea"/>
              </a:rPr>
              <a:t>“It was the best of times. It was the worst of times.”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a:solidFill>
                  <a:prstClr val="black"/>
                </a:solidFill>
              </a:rPr>
              <a:t>			(Tale of Two Cities</a:t>
            </a:r>
            <a:r>
              <a:rPr lang="en-US" sz="2400">
                <a:solidFill>
                  <a:prstClr val="black"/>
                </a:solidFill>
              </a:rPr>
              <a:t>, Dickens)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a:solidFill>
                <a:prstClr val="black"/>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a:p>
        </p:txBody>
      </p:sp>
      <p:sp>
        <p:nvSpPr>
          <p:cNvPr id="4" name="Slide Number Placeholder 3">
            <a:extLst>
              <a:ext uri="{FF2B5EF4-FFF2-40B4-BE49-F238E27FC236}">
                <a16:creationId xmlns:a16="http://schemas.microsoft.com/office/drawing/2014/main" id="{EFB57646-E340-75BD-2B3F-37070519049F}"/>
              </a:ext>
            </a:extLst>
          </p:cNvPr>
          <p:cNvSpPr>
            <a:spLocks noGrp="1"/>
          </p:cNvSpPr>
          <p:nvPr>
            <p:ph type="sldNum" sz="quarter" idx="10"/>
          </p:nvPr>
        </p:nvSpPr>
        <p:spPr/>
        <p:txBody>
          <a:bodyPr/>
          <a:lstStyle/>
          <a:p>
            <a:fld id="{64336152-522D-534E-A387-BE770A7CAF94}" type="slidenum">
              <a:rPr lang="en-US" smtClean="0"/>
              <a:pPr/>
              <a:t>4</a:t>
            </a:fld>
            <a:endParaRPr lang="en-US"/>
          </a:p>
        </p:txBody>
      </p:sp>
    </p:spTree>
    <p:extLst>
      <p:ext uri="{BB962C8B-B14F-4D97-AF65-F5344CB8AC3E}">
        <p14:creationId xmlns:p14="http://schemas.microsoft.com/office/powerpoint/2010/main" val="70396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D996D2C1-D426-6745-C8BE-36AE8FCCB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CF8E0-C177-C607-9B06-71FBC10DC737}"/>
              </a:ext>
            </a:extLst>
          </p:cNvPr>
          <p:cNvSpPr>
            <a:spLocks noGrp="1"/>
          </p:cNvSpPr>
          <p:nvPr>
            <p:ph type="title"/>
          </p:nvPr>
        </p:nvSpPr>
        <p:spPr>
          <a:xfrm>
            <a:off x="1101611" y="313881"/>
            <a:ext cx="7209782" cy="381063"/>
          </a:xfrm>
        </p:spPr>
        <p:txBody>
          <a:bodyPr>
            <a:normAutofit fontScale="90000"/>
          </a:bodyPr>
          <a:lstStyle/>
          <a:p>
            <a:pPr algn="ctr"/>
            <a:r>
              <a:rPr lang="en-US"/>
              <a:t>What They’re Saying: FLCs</a:t>
            </a:r>
            <a:endParaRPr lang="en-ZA"/>
          </a:p>
        </p:txBody>
      </p:sp>
      <p:sp>
        <p:nvSpPr>
          <p:cNvPr id="3" name="Content Placeholder 2">
            <a:extLst>
              <a:ext uri="{FF2B5EF4-FFF2-40B4-BE49-F238E27FC236}">
                <a16:creationId xmlns:a16="http://schemas.microsoft.com/office/drawing/2014/main" id="{2FCDA547-0211-E366-5098-DBDFF14D8268}"/>
              </a:ext>
            </a:extLst>
          </p:cNvPr>
          <p:cNvSpPr>
            <a:spLocks noGrp="1"/>
          </p:cNvSpPr>
          <p:nvPr>
            <p:ph sz="quarter" idx="12"/>
          </p:nvPr>
        </p:nvSpPr>
        <p:spPr>
          <a:xfrm>
            <a:off x="1550420" y="786467"/>
            <a:ext cx="6414198" cy="4043151"/>
          </a:xfrm>
        </p:spPr>
        <p:txBody>
          <a:bodyPr>
            <a:normAutofit/>
          </a:bodyPr>
          <a:lstStyle/>
          <a:p>
            <a:pPr marL="0" indent="0">
              <a:lnSpc>
                <a:spcPct val="107000"/>
              </a:lnSpc>
              <a:spcAft>
                <a:spcPts val="600"/>
              </a:spcAft>
              <a:buNone/>
            </a:pPr>
            <a:endParaRPr lang="en-US" b="0" i="0">
              <a:solidFill>
                <a:srgbClr val="000000"/>
              </a:solidFill>
              <a:effectLst/>
              <a:latin typeface="freight-text-pro"/>
            </a:endParaRPr>
          </a:p>
          <a:p>
            <a:pPr marL="0" indent="0">
              <a:lnSpc>
                <a:spcPct val="107000"/>
              </a:lnSpc>
              <a:spcAft>
                <a:spcPts val="600"/>
              </a:spcAft>
              <a:buNone/>
            </a:pPr>
            <a:r>
              <a:rPr lang="en-US" sz="2400" b="0" i="0">
                <a:solidFill>
                  <a:srgbClr val="000000"/>
                </a:solidFill>
                <a:effectLst/>
                <a:latin typeface="freight-text-pro"/>
              </a:rPr>
              <a:t>“The outcomes of implementation science confirm that FLCs provide the most effective educational development programming for implementing evidence-based interventions and innovations in teaching and learning in higher education.”</a:t>
            </a: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r>
              <a:rPr lang="en-US" sz="2400" kern="100">
                <a:latin typeface="Aptos" panose="020B0004020202020204" pitchFamily="34" charset="0"/>
                <a:ea typeface="Aptos" panose="020B0004020202020204" pitchFamily="34" charset="0"/>
                <a:cs typeface="Times New Roman" panose="02020603050405020304" pitchFamily="18" charset="0"/>
              </a:rPr>
              <a:t>[from Miami U page] </a:t>
            </a:r>
          </a:p>
          <a:p>
            <a:pPr marL="0" indent="0">
              <a:lnSpc>
                <a:spcPct val="107000"/>
              </a:lnSpc>
              <a:spcAft>
                <a:spcPts val="600"/>
              </a:spcAft>
              <a:buNone/>
            </a:pPr>
            <a:r>
              <a:rPr lang="en-US" sz="1300" kern="100">
                <a:latin typeface="Aptos" panose="020B0004020202020204" pitchFamily="34" charset="0"/>
                <a:ea typeface="Aptos" panose="020B0004020202020204" pitchFamily="34" charset="0"/>
                <a:cs typeface="Times New Roman" panose="02020603050405020304" pitchFamily="18" charset="0"/>
                <a:hlinkClick r:id="rId3"/>
              </a:rPr>
              <a:t>https://miamioh.edu/centers-institutes/center-for-teaching-excellence/faculty-learning-communities/index.html#:~:text=A%20faculty%20learning%20community%20(FLC)%20is%20a,FLC%20model%20was%20initiated%20at%20Miami%20University</a:t>
            </a:r>
            <a:r>
              <a:rPr lang="en-US" sz="1300" kern="100">
                <a:latin typeface="Aptos" panose="020B0004020202020204" pitchFamily="34" charset="0"/>
                <a:ea typeface="Aptos" panose="020B0004020202020204" pitchFamily="34" charset="0"/>
                <a:cs typeface="Times New Roman" panose="02020603050405020304" pitchFamily="18" charset="0"/>
              </a:rPr>
              <a:t> </a:t>
            </a:r>
          </a:p>
          <a:p>
            <a:pPr marL="0" indent="0">
              <a:lnSpc>
                <a:spcPct val="107000"/>
              </a:lnSpc>
              <a:spcAft>
                <a:spcPts val="600"/>
              </a:spcAft>
              <a:buNone/>
            </a:pPr>
            <a:endParaRPr lang="en-US" sz="2400"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9CF53E-D7C7-EDA5-663F-CA0201875859}"/>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253798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23C955F1-E126-57FD-00FD-A7315C275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3547E3-4A8C-ABFD-53B3-7A7EBFC2A349}"/>
              </a:ext>
            </a:extLst>
          </p:cNvPr>
          <p:cNvSpPr>
            <a:spLocks noGrp="1"/>
          </p:cNvSpPr>
          <p:nvPr>
            <p:ph type="title"/>
          </p:nvPr>
        </p:nvSpPr>
        <p:spPr>
          <a:xfrm>
            <a:off x="1101611" y="313881"/>
            <a:ext cx="7209782" cy="381063"/>
          </a:xfrm>
        </p:spPr>
        <p:txBody>
          <a:bodyPr>
            <a:normAutofit fontScale="90000"/>
          </a:bodyPr>
          <a:lstStyle/>
          <a:p>
            <a:pPr algn="ctr"/>
            <a:r>
              <a:rPr lang="en-US"/>
              <a:t>What They’re Saying: Small Teaching</a:t>
            </a:r>
            <a:endParaRPr lang="en-ZA"/>
          </a:p>
        </p:txBody>
      </p:sp>
      <p:sp>
        <p:nvSpPr>
          <p:cNvPr id="3" name="Content Placeholder 2">
            <a:extLst>
              <a:ext uri="{FF2B5EF4-FFF2-40B4-BE49-F238E27FC236}">
                <a16:creationId xmlns:a16="http://schemas.microsoft.com/office/drawing/2014/main" id="{E7B77F54-A433-8D2B-3ED4-E432D5635E35}"/>
              </a:ext>
            </a:extLst>
          </p:cNvPr>
          <p:cNvSpPr>
            <a:spLocks noGrp="1"/>
          </p:cNvSpPr>
          <p:nvPr>
            <p:ph sz="quarter" idx="12"/>
          </p:nvPr>
        </p:nvSpPr>
        <p:spPr>
          <a:xfrm>
            <a:off x="1550420" y="786467"/>
            <a:ext cx="6414198" cy="4043151"/>
          </a:xfrm>
        </p:spPr>
        <p:txBody>
          <a:bodyPr>
            <a:normAutofit lnSpcReduction="10000"/>
          </a:bodyPr>
          <a:lstStyle/>
          <a:p>
            <a:pPr marL="0" indent="0">
              <a:lnSpc>
                <a:spcPct val="107000"/>
              </a:lnSpc>
              <a:spcAft>
                <a:spcPts val="600"/>
              </a:spcAft>
              <a:buNone/>
            </a:pPr>
            <a:r>
              <a:rPr lang="en-US" sz="2400" b="0" i="0">
                <a:solidFill>
                  <a:srgbClr val="444444"/>
                </a:solidFill>
                <a:effectLst/>
                <a:latin typeface="Open Sans" panose="020B0606030504020204" pitchFamily="34" charset="0"/>
              </a:rPr>
              <a:t>Lang </a:t>
            </a:r>
            <a:r>
              <a:rPr lang="en-US" sz="2400">
                <a:solidFill>
                  <a:srgbClr val="444444"/>
                </a:solidFill>
                <a:latin typeface="Open Sans" panose="020B0606030504020204" pitchFamily="34" charset="0"/>
              </a:rPr>
              <a:t>explores exercises in </a:t>
            </a:r>
            <a:r>
              <a:rPr lang="en-US" sz="2400" b="0" i="0">
                <a:solidFill>
                  <a:srgbClr val="444444"/>
                </a:solidFill>
                <a:effectLst/>
                <a:latin typeface="Open Sans" panose="020B0606030504020204" pitchFamily="34" charset="0"/>
              </a:rPr>
              <a:t>three cognitive categories – knowledge, understanding, and inspiration. Penn </a:t>
            </a:r>
            <a:r>
              <a:rPr lang="en-US" sz="2400">
                <a:solidFill>
                  <a:srgbClr val="444444"/>
                </a:solidFill>
                <a:latin typeface="Open Sans" panose="020B0606030504020204" pitchFamily="34" charset="0"/>
              </a:rPr>
              <a:t>State’s Behrend Center points out, “</a:t>
            </a:r>
            <a:r>
              <a:rPr lang="en-US" sz="2400" b="0" i="0">
                <a:solidFill>
                  <a:srgbClr val="444444"/>
                </a:solidFill>
                <a:effectLst/>
                <a:latin typeface="Open Sans" panose="020B0606030504020204" pitchFamily="34" charset="0"/>
              </a:rPr>
              <a:t>We can also look at the small changes as techniques that can be implemented into individual class sessions at the beginning (in the first fifteen minutes), in the middle, or at the end.”</a:t>
            </a: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r>
              <a:rPr lang="en-US" kern="100">
                <a:latin typeface="Aptos" panose="020B0004020202020204" pitchFamily="34" charset="0"/>
                <a:ea typeface="Aptos" panose="020B0004020202020204" pitchFamily="34" charset="0"/>
                <a:cs typeface="Times New Roman" panose="02020603050405020304" pitchFamily="18" charset="0"/>
              </a:rPr>
              <a:t>“Small Teaching” Tips – The Beginning, Middle, and End of Class .Aug 9, 2021 Resources, Teaching Tips</a:t>
            </a: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6DA9A43-C16A-63DD-CB78-EC6C24A55E02}"/>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144530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E83EDC-D3BE-5E5E-0966-3F939F353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7D934-CF20-CAC1-4AEE-0D2F726E1A1B}"/>
              </a:ext>
            </a:extLst>
          </p:cNvPr>
          <p:cNvSpPr>
            <a:spLocks noGrp="1"/>
          </p:cNvSpPr>
          <p:nvPr>
            <p:ph type="title"/>
          </p:nvPr>
        </p:nvSpPr>
        <p:spPr>
          <a:xfrm>
            <a:off x="1219200" y="205980"/>
            <a:ext cx="7467600" cy="304384"/>
          </a:xfrm>
        </p:spPr>
        <p:txBody>
          <a:bodyPr>
            <a:noAutofit/>
          </a:bodyPr>
          <a:lstStyle/>
          <a:p>
            <a:r>
              <a:rPr lang="en-US" sz="2400"/>
              <a:t>Revising the Discovery Draft</a:t>
            </a:r>
          </a:p>
        </p:txBody>
      </p:sp>
      <p:sp>
        <p:nvSpPr>
          <p:cNvPr id="3" name="Content Placeholder 2">
            <a:extLst>
              <a:ext uri="{FF2B5EF4-FFF2-40B4-BE49-F238E27FC236}">
                <a16:creationId xmlns:a16="http://schemas.microsoft.com/office/drawing/2014/main" id="{33CF9F70-A153-E2E7-4E82-BC074EB9A6E6}"/>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a:solidFill>
                  <a:prstClr val="black"/>
                </a:solidFill>
              </a:rPr>
              <a:t>Lead from published Reflection: </a:t>
            </a:r>
            <a:r>
              <a:rPr lang="en-US" sz="2400">
                <a:solidFill>
                  <a:prstClr val="black"/>
                </a:solidFill>
              </a:rPr>
              <a:t>“</a:t>
            </a:r>
            <a:r>
              <a:rPr kumimoji="0" lang="en-US" sz="2400" b="0" i="0" u="none" strike="noStrike" kern="1200" cap="none" spc="0" normalizeH="0" baseline="0" noProof="0">
                <a:ln>
                  <a:noFill/>
                </a:ln>
                <a:solidFill>
                  <a:prstClr val="black"/>
                </a:solidFill>
                <a:effectLst/>
                <a:uLnTx/>
                <a:uFillTx/>
                <a:latin typeface="Century Gothic"/>
                <a:ea typeface="+mn-ea"/>
              </a:rPr>
              <a:t>When the SGSC Chancellor’s Learning Scholars issued the invitation to faculty to join either a Mindset or Small Teaching Faculty Learning Community, we had no idea that Small Teaching would be so appealing.”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a:solidFill>
                  <a:prstClr val="black"/>
                </a:solidFill>
              </a:rPr>
              <a:t>A close from a published reflection: </a:t>
            </a:r>
            <a:r>
              <a:rPr lang="en-US" sz="2400">
                <a:solidFill>
                  <a:prstClr val="black"/>
                </a:solidFill>
              </a:rPr>
              <a:t>“I aspire to be a better teacher and I want my students to have meaningful and significant learning experiences they can still remember tens of years into their own careers.” </a:t>
            </a:r>
          </a:p>
          <a:p>
            <a:pPr marL="0" indent="0">
              <a:buNone/>
            </a:pPr>
            <a:endParaRPr lang="en-US" sz="2400"/>
          </a:p>
        </p:txBody>
      </p:sp>
      <p:sp>
        <p:nvSpPr>
          <p:cNvPr id="4" name="Slide Number Placeholder 3">
            <a:extLst>
              <a:ext uri="{FF2B5EF4-FFF2-40B4-BE49-F238E27FC236}">
                <a16:creationId xmlns:a16="http://schemas.microsoft.com/office/drawing/2014/main" id="{BA2D4716-2742-006D-9A41-DAA5F55A1082}"/>
              </a:ext>
            </a:extLst>
          </p:cNvPr>
          <p:cNvSpPr>
            <a:spLocks noGrp="1"/>
          </p:cNvSpPr>
          <p:nvPr>
            <p:ph type="sldNum" sz="quarter" idx="10"/>
          </p:nvPr>
        </p:nvSpPr>
        <p:spPr/>
        <p:txBody>
          <a:bodyPr/>
          <a:lstStyle/>
          <a:p>
            <a:fld id="{64336152-522D-534E-A387-BE770A7CAF94}" type="slidenum">
              <a:rPr lang="en-US" smtClean="0"/>
              <a:pPr/>
              <a:t>7</a:t>
            </a:fld>
            <a:endParaRPr lang="en-US"/>
          </a:p>
        </p:txBody>
      </p:sp>
    </p:spTree>
    <p:extLst>
      <p:ext uri="{BB962C8B-B14F-4D97-AF65-F5344CB8AC3E}">
        <p14:creationId xmlns:p14="http://schemas.microsoft.com/office/powerpoint/2010/main" val="29449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a:extLst>
            <a:ext uri="{FF2B5EF4-FFF2-40B4-BE49-F238E27FC236}">
              <a16:creationId xmlns:a16="http://schemas.microsoft.com/office/drawing/2014/main" id="{8D37290E-435D-7441-9A0E-78B708104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B898B-96A1-8B72-2015-F874914AC196}"/>
              </a:ext>
            </a:extLst>
          </p:cNvPr>
          <p:cNvSpPr>
            <a:spLocks noGrp="1"/>
          </p:cNvSpPr>
          <p:nvPr>
            <p:ph type="title"/>
          </p:nvPr>
        </p:nvSpPr>
        <p:spPr>
          <a:xfrm>
            <a:off x="1101611" y="313881"/>
            <a:ext cx="7209782" cy="381063"/>
          </a:xfrm>
        </p:spPr>
        <p:txBody>
          <a:bodyPr>
            <a:normAutofit fontScale="90000"/>
          </a:bodyPr>
          <a:lstStyle/>
          <a:p>
            <a:pPr algn="ctr"/>
            <a:r>
              <a:rPr lang="en-US"/>
              <a:t>What They’re Saying: </a:t>
            </a:r>
            <a:r>
              <a:rPr lang="en-US" err="1"/>
              <a:t>TiLT</a:t>
            </a:r>
            <a:endParaRPr lang="en-ZA"/>
          </a:p>
        </p:txBody>
      </p:sp>
      <p:sp>
        <p:nvSpPr>
          <p:cNvPr id="3" name="Content Placeholder 2">
            <a:extLst>
              <a:ext uri="{FF2B5EF4-FFF2-40B4-BE49-F238E27FC236}">
                <a16:creationId xmlns:a16="http://schemas.microsoft.com/office/drawing/2014/main" id="{C73C6986-1B53-867B-83FF-760C75BC04B6}"/>
              </a:ext>
            </a:extLst>
          </p:cNvPr>
          <p:cNvSpPr>
            <a:spLocks noGrp="1"/>
          </p:cNvSpPr>
          <p:nvPr>
            <p:ph sz="quarter" idx="12"/>
          </p:nvPr>
        </p:nvSpPr>
        <p:spPr>
          <a:xfrm>
            <a:off x="1550420" y="786467"/>
            <a:ext cx="6414198" cy="4043151"/>
          </a:xfrm>
        </p:spPr>
        <p:txBody>
          <a:bodyPr>
            <a:normAutofit lnSpcReduction="10000"/>
          </a:bodyPr>
          <a:lstStyle/>
          <a:p>
            <a:pPr marL="0" indent="0">
              <a:lnSpc>
                <a:spcPct val="107000"/>
              </a:lnSpc>
              <a:spcAft>
                <a:spcPts val="600"/>
              </a:spcAft>
              <a:buNone/>
            </a:pPr>
            <a:r>
              <a:rPr lang="en-US" sz="2400" b="0" i="0">
                <a:solidFill>
                  <a:srgbClr val="2B2B2B"/>
                </a:solidFill>
                <a:effectLst/>
                <a:latin typeface="Helvetica Neue"/>
              </a:rPr>
              <a:t>“By clarifying assignment expectations, students are more likely to understand what is required of them, which can lead to improved academic performance. Research has shown that TILT can reduce the performance gap between underrepresented students and their peers, promoting greater equity in education.”</a:t>
            </a:r>
          </a:p>
          <a:p>
            <a:pPr marL="0" indent="0">
              <a:lnSpc>
                <a:spcPct val="107000"/>
              </a:lnSpc>
              <a:spcAft>
                <a:spcPts val="600"/>
              </a:spcAft>
              <a:buNone/>
            </a:pPr>
            <a:endParaRPr lang="en-US" kern="100">
              <a:solidFill>
                <a:srgbClr val="2B2B2B"/>
              </a:solidFill>
              <a:latin typeface="Helvetica Neue"/>
              <a:ea typeface="Aptos" panose="020B0004020202020204" pitchFamily="34" charset="0"/>
              <a:cs typeface="Times New Roman" panose="02020603050405020304" pitchFamily="18" charset="0"/>
            </a:endParaRPr>
          </a:p>
          <a:p>
            <a:pPr marL="0" indent="0">
              <a:lnSpc>
                <a:spcPct val="107000"/>
              </a:lnSpc>
              <a:spcAft>
                <a:spcPts val="600"/>
              </a:spcAft>
              <a:buNone/>
            </a:pPr>
            <a:r>
              <a:rPr lang="en-US" kern="100">
                <a:solidFill>
                  <a:srgbClr val="2B2B2B"/>
                </a:solidFill>
                <a:latin typeface="Helvetica Neue"/>
                <a:ea typeface="Aptos" panose="020B0004020202020204" pitchFamily="34" charset="0"/>
                <a:cs typeface="Times New Roman" panose="02020603050405020304" pitchFamily="18" charset="0"/>
              </a:rPr>
              <a:t>[from Dakota State’s T and L website: </a:t>
            </a:r>
            <a:r>
              <a:rPr lang="en-US" kern="100">
                <a:solidFill>
                  <a:srgbClr val="2B2B2B"/>
                </a:solidFill>
                <a:latin typeface="Helvetica Neue"/>
                <a:ea typeface="Aptos" panose="020B0004020202020204" pitchFamily="34" charset="0"/>
                <a:cs typeface="Times New Roman" panose="02020603050405020304" pitchFamily="18" charset="0"/>
                <a:hlinkClick r:id="rId3"/>
              </a:rPr>
              <a:t>https://support.dsu.edu/TDClient/1796/Portal/KB/ArticleDet?ID=148389#:~:text=The%20TILT%20(Transparency%20in%20Learning,constitutes%20excellence%20in%20the%20task</a:t>
            </a:r>
            <a:r>
              <a:rPr lang="en-US" kern="100">
                <a:solidFill>
                  <a:srgbClr val="2B2B2B"/>
                </a:solidFill>
                <a:latin typeface="Helvetica Neue"/>
                <a:ea typeface="Aptos" panose="020B0004020202020204" pitchFamily="34" charset="0"/>
                <a:cs typeface="Times New Roman" panose="02020603050405020304" pitchFamily="18" charset="0"/>
              </a:rPr>
              <a:t>. ]</a:t>
            </a: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600"/>
              </a:spcAft>
              <a:buNone/>
            </a:pPr>
            <a:endParaRPr lang="en-US" kern="10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2AF6CD3-D9B8-46F9-8CF6-162F22DA10B5}"/>
              </a:ext>
            </a:extLst>
          </p:cNvPr>
          <p:cNvSpPr>
            <a:spLocks noGrp="1"/>
          </p:cNvSpPr>
          <p:nvPr>
            <p:ph type="sldNum" sz="quarter" idx="1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900" b="1" i="0" u="none" strike="noStrike" kern="1200" cap="none" spc="113" normalizeH="0" baseline="0" noProof="0">
                <a:ln>
                  <a:noFill/>
                </a:ln>
                <a:solidFill>
                  <a:prstClr val="black"/>
                </a:solidFill>
                <a:effectLst/>
                <a:uLnTx/>
                <a:uFillTx/>
                <a:latin typeface="Univers Light"/>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113" normalizeH="0" baseline="0" noProof="0">
              <a:ln>
                <a:noFill/>
              </a:ln>
              <a:solidFill>
                <a:prstClr val="black"/>
              </a:solidFill>
              <a:effectLst/>
              <a:uLnTx/>
              <a:uFillTx/>
              <a:latin typeface="Univers Light"/>
              <a:ea typeface="+mn-ea"/>
              <a:cs typeface="+mn-cs"/>
            </a:endParaRPr>
          </a:p>
        </p:txBody>
      </p:sp>
    </p:spTree>
    <p:extLst>
      <p:ext uri="{BB962C8B-B14F-4D97-AF65-F5344CB8AC3E}">
        <p14:creationId xmlns:p14="http://schemas.microsoft.com/office/powerpoint/2010/main" val="28328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821C67-D776-B4D3-C5E8-432E3D174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F8ABE-F664-C59A-C5F4-1493B41C522B}"/>
              </a:ext>
            </a:extLst>
          </p:cNvPr>
          <p:cNvSpPr>
            <a:spLocks noGrp="1"/>
          </p:cNvSpPr>
          <p:nvPr>
            <p:ph type="title"/>
          </p:nvPr>
        </p:nvSpPr>
        <p:spPr>
          <a:xfrm>
            <a:off x="1219200" y="205980"/>
            <a:ext cx="7467600" cy="304384"/>
          </a:xfrm>
        </p:spPr>
        <p:txBody>
          <a:bodyPr>
            <a:noAutofit/>
          </a:bodyPr>
          <a:lstStyle/>
          <a:p>
            <a:r>
              <a:rPr lang="en-US" sz="2400"/>
              <a:t>Revising the Discovery Draft</a:t>
            </a:r>
          </a:p>
        </p:txBody>
      </p:sp>
      <p:sp>
        <p:nvSpPr>
          <p:cNvPr id="3" name="Content Placeholder 2">
            <a:extLst>
              <a:ext uri="{FF2B5EF4-FFF2-40B4-BE49-F238E27FC236}">
                <a16:creationId xmlns:a16="http://schemas.microsoft.com/office/drawing/2014/main" id="{94224D9C-BB94-094E-EF13-5AAE5C9A26BB}"/>
              </a:ext>
            </a:extLst>
          </p:cNvPr>
          <p:cNvSpPr>
            <a:spLocks noGrp="1"/>
          </p:cNvSpPr>
          <p:nvPr>
            <p:ph idx="1"/>
          </p:nvPr>
        </p:nvSpPr>
        <p:spPr>
          <a:xfrm>
            <a:off x="1281953" y="510364"/>
            <a:ext cx="7467600" cy="4231966"/>
          </a:xfrm>
        </p:spPr>
        <p:txBody>
          <a:bodyPr>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b="1">
                <a:solidFill>
                  <a:prstClr val="black"/>
                </a:solidFill>
              </a:rPr>
              <a:t>An example anecdote</a:t>
            </a:r>
            <a:r>
              <a:rPr lang="en-US" sz="2400">
                <a:solidFill>
                  <a:prstClr val="black"/>
                </a:solidFill>
              </a:rPr>
              <a:t>:</a:t>
            </a:r>
            <a:endParaRPr kumimoji="0" lang="en-US" sz="2400" b="0" i="0" u="none" strike="noStrike" kern="1200" cap="none" spc="0" normalizeH="0" baseline="0" noProof="0">
              <a:ln>
                <a:noFill/>
              </a:ln>
              <a:solidFill>
                <a:prstClr val="black"/>
              </a:solidFill>
              <a:effectLst/>
              <a:uLnTx/>
              <a:uFillTx/>
              <a:latin typeface="Century Gothic"/>
              <a:ea typeface="+mn-ea"/>
            </a:endParaRPr>
          </a:p>
          <a:p>
            <a:pPr marL="0" indent="0">
              <a:buNone/>
            </a:pPr>
            <a:r>
              <a:rPr lang="en-US" sz="2400"/>
              <a:t>“During the workshop itself I was drawn towards the teaching modalities of Transparency in Teaching and Learning (TILT) and high impact teaching practices. </a:t>
            </a:r>
          </a:p>
          <a:p>
            <a:pPr marL="0" indent="0">
              <a:buNone/>
            </a:pPr>
            <a:r>
              <a:rPr lang="en-US" sz="2400"/>
              <a:t>On my drive back home, I decided my FLC was going to focus on TILT as a high impact teaching practice. The concept of making learning transparent appealed to me.”</a:t>
            </a:r>
          </a:p>
        </p:txBody>
      </p:sp>
      <p:sp>
        <p:nvSpPr>
          <p:cNvPr id="4" name="Slide Number Placeholder 3">
            <a:extLst>
              <a:ext uri="{FF2B5EF4-FFF2-40B4-BE49-F238E27FC236}">
                <a16:creationId xmlns:a16="http://schemas.microsoft.com/office/drawing/2014/main" id="{8AF9CA1F-B774-8AA7-0C26-3950BC9AFFF6}"/>
              </a:ext>
            </a:extLst>
          </p:cNvPr>
          <p:cNvSpPr>
            <a:spLocks noGrp="1"/>
          </p:cNvSpPr>
          <p:nvPr>
            <p:ph type="sldNum" sz="quarter" idx="10"/>
          </p:nvPr>
        </p:nvSpPr>
        <p:spPr/>
        <p:txBody>
          <a:bodyPr/>
          <a:lstStyle/>
          <a:p>
            <a:fld id="{64336152-522D-534E-A387-BE770A7CAF94}" type="slidenum">
              <a:rPr lang="en-US" smtClean="0"/>
              <a:pPr/>
              <a:t>9</a:t>
            </a:fld>
            <a:endParaRPr lang="en-US"/>
          </a:p>
        </p:txBody>
      </p:sp>
    </p:spTree>
    <p:extLst>
      <p:ext uri="{BB962C8B-B14F-4D97-AF65-F5344CB8AC3E}">
        <p14:creationId xmlns:p14="http://schemas.microsoft.com/office/powerpoint/2010/main" val="3064752243"/>
      </p:ext>
    </p:extLst>
  </p:cSld>
  <p:clrMapOvr>
    <a:masterClrMapping/>
  </p:clrMapOvr>
</p:sld>
</file>

<file path=ppt/theme/theme1.xml><?xml version="1.0" encoding="utf-8"?>
<a:theme xmlns:a="http://schemas.openxmlformats.org/drawingml/2006/main" name="Main title USG Widescreen 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gre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574E941FCB3D4792A3CD1A3A3B4939" ma:contentTypeVersion="4" ma:contentTypeDescription="Create a new document." ma:contentTypeScope="" ma:versionID="8f46c86121eb24ce916b28128846f450">
  <xsd:schema xmlns:xsd="http://www.w3.org/2001/XMLSchema" xmlns:xs="http://www.w3.org/2001/XMLSchema" xmlns:p="http://schemas.microsoft.com/office/2006/metadata/properties" xmlns:ns2="bea27a18-983e-48aa-a267-dee16467ba8c" targetNamespace="http://schemas.microsoft.com/office/2006/metadata/properties" ma:root="true" ma:fieldsID="7eaca08a17ba3bbbc0ddf0ca281c1f50" ns2:_="">
    <xsd:import namespace="bea27a18-983e-48aa-a267-dee16467ba8c"/>
    <xsd:element name="properties">
      <xsd:complexType>
        <xsd:sequence>
          <xsd:element name="documentManagement">
            <xsd:complexType>
              <xsd:all>
                <xsd:element ref="ns2:Document_x0020_Type"/>
                <xsd:element ref="ns2:MediaServiceMetadata" minOccurs="0"/>
                <xsd:element ref="ns2:MediaServiceFastMetadata"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27a18-983e-48aa-a267-dee16467ba8c" elementFormDefault="qualified">
    <xsd:import namespace="http://schemas.microsoft.com/office/2006/documentManagement/types"/>
    <xsd:import namespace="http://schemas.microsoft.com/office/infopath/2007/PartnerControls"/>
    <xsd:element name="Document_x0020_Type" ma:index="8" ma:displayName="Document Type" ma:default="Logo" ma:format="RadioButtons" ma:internalName="Document_x0020_Type">
      <xsd:simpleType>
        <xsd:restriction base="dms:Choice">
          <xsd:enumeration value="Logo"/>
          <xsd:enumeration value="PowerPoint"/>
          <xsd:enumeration value="Letterhead"/>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0" ma:index="1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bea27a18-983e-48aa-a267-dee16467ba8c">PowerPoint</Document_x0020_Type>
    <Description0 xmlns="bea27a18-983e-48aa-a267-dee16467ba8c">PPT for creating highly visual content best viewed on a screen – i.e., for a keynote or a conference presentation.</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1F3DD-E44D-4A3F-964C-8E95E9878455}">
  <ds:schemaRefs>
    <ds:schemaRef ds:uri="bea27a18-983e-48aa-a267-dee16467ba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DEBB71-B389-441C-9869-675452A02297}">
  <ds:schemaRefs>
    <ds:schemaRef ds:uri="bea27a18-983e-48aa-a267-dee16467ba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32E142-9852-4671-83F7-37DBC1B986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4182</Words>
  <Application>Microsoft Office PowerPoint</Application>
  <PresentationFormat>On-screen Show (16:9)</PresentationFormat>
  <Paragraphs>341</Paragraphs>
  <Slides>33</Slides>
  <Notes>32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33</vt:i4>
      </vt:variant>
    </vt:vector>
  </HeadingPairs>
  <TitlesOfParts>
    <vt:vector size="48" baseType="lpstr">
      <vt:lpstr>Aptos</vt:lpstr>
      <vt:lpstr>Arial</vt:lpstr>
      <vt:lpstr>Calibri</vt:lpstr>
      <vt:lpstr>Century</vt:lpstr>
      <vt:lpstr>Century Gothic</vt:lpstr>
      <vt:lpstr>freight-text-pro</vt:lpstr>
      <vt:lpstr>Helvetica Neue</vt:lpstr>
      <vt:lpstr>Open Sans</vt:lpstr>
      <vt:lpstr>proximanova</vt:lpstr>
      <vt:lpstr>Times New Roman</vt:lpstr>
      <vt:lpstr>Tisa Offc Serif Pro</vt:lpstr>
      <vt:lpstr>Univers Light</vt:lpstr>
      <vt:lpstr>Main title USG Widescreen grey</vt:lpstr>
      <vt:lpstr>Secondary slides USG Widescreen grey</vt:lpstr>
      <vt:lpstr>Custom</vt:lpstr>
      <vt:lpstr>   Meauxmentum Scholar Reflections: Final Workshop  May 21, 2025   </vt:lpstr>
      <vt:lpstr>Today’s Tasks </vt:lpstr>
      <vt:lpstr>I. Revising the Discovery Draft</vt:lpstr>
      <vt:lpstr>Revising the Discovery Draft</vt:lpstr>
      <vt:lpstr>What They’re Saying: FLCs</vt:lpstr>
      <vt:lpstr>What They’re Saying: Small Teaching</vt:lpstr>
      <vt:lpstr>Revising the Discovery Draft</vt:lpstr>
      <vt:lpstr>What They’re Saying: TiLT</vt:lpstr>
      <vt:lpstr>Revising the Discovery Draft</vt:lpstr>
      <vt:lpstr>Revising the Discovery Draft</vt:lpstr>
      <vt:lpstr>What They’re Saying: HIPS</vt:lpstr>
      <vt:lpstr>What They’re Saying: AI, Online, SoTL, Course Design</vt:lpstr>
      <vt:lpstr>Summary: Revising and Editing Checklist</vt:lpstr>
      <vt:lpstr>Thoughts, conversation, practice</vt:lpstr>
      <vt:lpstr>II. MS Sharing Experiences</vt:lpstr>
      <vt:lpstr>III. Q &amp; A, MS Materials, Drafting review</vt:lpstr>
      <vt:lpstr>III. Q &amp; A, MS Materials, Drafting review</vt:lpstr>
      <vt:lpstr>MS Materials: Year in Review</vt:lpstr>
      <vt:lpstr>PowerPoint Presentation</vt:lpstr>
      <vt:lpstr>Other available materials: Class, Assignments, Experiential Learning</vt:lpstr>
      <vt:lpstr>PowerPoint Presentation</vt:lpstr>
      <vt:lpstr>PowerPoint Presentation</vt:lpstr>
      <vt:lpstr>III. Drafting</vt:lpstr>
      <vt:lpstr>Information for initial drafts</vt:lpstr>
      <vt:lpstr>Reminder from the Kickoff and the Toolkit</vt:lpstr>
      <vt:lpstr>Ways to Showcase Member Reflections</vt:lpstr>
      <vt:lpstr>Information for the Draft</vt:lpstr>
      <vt:lpstr>8  Connected Topics for Reflections</vt:lpstr>
      <vt:lpstr>Changes: Assignments, Course, Curricular Materials</vt:lpstr>
      <vt:lpstr> Impact of FLC on my teaching</vt:lpstr>
      <vt:lpstr>         </vt:lpstr>
      <vt:lpstr> Thank you for all of your work this year!    Here is the link to submit the reflection:  https://form.jotform.com/251214477673056   Questions we can address now?  </vt:lpstr>
      <vt:lpstr>Planning, Writing, Sharing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 PowerPoint Presentation Template</dc:title>
  <dc:subject/>
  <dc:creator>John Vanchella</dc:creator>
  <cp:keywords/>
  <dc:description/>
  <cp:lastModifiedBy>Jeff Galle</cp:lastModifiedBy>
  <cp:revision>1</cp:revision>
  <cp:lastPrinted>2025-05-21T17:30:29Z</cp:lastPrinted>
  <dcterms:created xsi:type="dcterms:W3CDTF">2016-05-06T18:44:28Z</dcterms:created>
  <dcterms:modified xsi:type="dcterms:W3CDTF">2025-05-22T16:46:09Z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0x0101001D574E941FCB3D4792A3CD1A3A3B4939</vt:lpwstr>
  </property>
</Properties>
</file>